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15" r:id="rId2"/>
  </p:sldMasterIdLst>
  <p:notesMasterIdLst>
    <p:notesMasterId r:id="rId11"/>
  </p:notesMasterIdLst>
  <p:sldIdLst>
    <p:sldId id="718" r:id="rId3"/>
    <p:sldId id="721" r:id="rId4"/>
    <p:sldId id="725" r:id="rId5"/>
    <p:sldId id="724" r:id="rId6"/>
    <p:sldId id="722" r:id="rId7"/>
    <p:sldId id="723" r:id="rId8"/>
    <p:sldId id="726" r:id="rId9"/>
    <p:sldId id="559" r:id="rId10"/>
  </p:sldIdLst>
  <p:sldSz cx="9144000" cy="6858000" type="screen4x3"/>
  <p:notesSz cx="6799263" cy="98758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CCECFF"/>
    <a:srgbClr val="FFCCCC"/>
    <a:srgbClr val="009900"/>
    <a:srgbClr val="006600"/>
    <a:srgbClr val="CC3300"/>
    <a:srgbClr val="FF990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5520" autoAdjust="0"/>
  </p:normalViewPr>
  <p:slideViewPr>
    <p:cSldViewPr>
      <p:cViewPr varScale="1"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40363" cy="4443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2057F4-E67A-4091-A83A-3355F8DF5C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7493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E025E-587A-4C7D-BB25-BED2EBEC9289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99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9FAF5-B0CB-45D3-8227-01D7AA0E0F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88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F444-1D34-410E-99D7-64AFBC134F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65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38BAB-2994-4B99-9C55-3ABA3088B0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6453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691D-369E-4A00-BFBE-A655328CF7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8092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63637-813D-4555-A8F9-B0D02A1E32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449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2 оранжевы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2"/>
          <a:stretch>
            <a:fillRect/>
          </a:stretch>
        </p:blipFill>
        <p:spPr bwMode="auto">
          <a:xfrm>
            <a:off x="0" y="5526088"/>
            <a:ext cx="91440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3998913" y="6453188"/>
            <a:ext cx="1762125" cy="36988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 dirty="0" smtClean="0">
                <a:effectLst/>
              </a:rPr>
              <a:t>Нижний Новгород</a:t>
            </a:r>
            <a:endParaRPr lang="ru-RU" dirty="0">
              <a:effectLst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052513" y="198438"/>
            <a:ext cx="8091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600" smtClean="0">
                <a:solidFill>
                  <a:srgbClr val="004E88"/>
                </a:solidFill>
                <a:latin typeface="Arial Narrow" panose="020B0606020202030204" pitchFamily="34" charset="0"/>
              </a:rPr>
              <a:t>ПРИВОЛЖСКИЙ ИНСТИТУТ </a:t>
            </a:r>
          </a:p>
          <a:p>
            <a:pPr>
              <a:defRPr/>
            </a:pPr>
            <a:r>
              <a:rPr lang="ru-RU" altLang="ru-RU" sz="1600" smtClean="0">
                <a:solidFill>
                  <a:srgbClr val="004E88"/>
                </a:solidFill>
                <a:latin typeface="Arial Narrow" panose="020B0606020202030204" pitchFamily="34" charset="0"/>
              </a:rPr>
              <a:t>ПОВЫШЕНИЯ КВАЛИФИКАЦИИ ФНС РОССИИ</a:t>
            </a:r>
          </a:p>
        </p:txBody>
      </p:sp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1438"/>
            <a:ext cx="8366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 userDrawn="1"/>
        </p:nvCxnSpPr>
        <p:spPr>
          <a:xfrm>
            <a:off x="142875" y="863600"/>
            <a:ext cx="8858250" cy="0"/>
          </a:xfrm>
          <a:prstGeom prst="line">
            <a:avLst/>
          </a:prstGeom>
          <a:ln>
            <a:solidFill>
              <a:srgbClr val="006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80" y="1070794"/>
            <a:ext cx="8929240" cy="3150150"/>
          </a:xfrm>
          <a:prstGeom prst="rect">
            <a:avLst/>
          </a:prstGeom>
          <a:ln>
            <a:noFill/>
          </a:ln>
          <a:effectLst/>
        </p:spPr>
        <p:txBody>
          <a:bodyPr anchor="t">
            <a:noAutofit/>
          </a:bodyPr>
          <a:lstStyle>
            <a:lvl1pPr algn="ctr">
              <a:defRPr sz="4400">
                <a:ln>
                  <a:noFill/>
                </a:ln>
                <a:solidFill>
                  <a:srgbClr val="FA6500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701040" y="3501010"/>
            <a:ext cx="1620000" cy="21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 algn="ctr">
              <a:buNone/>
              <a:defRPr sz="1600" b="0">
                <a:ln w="6350">
                  <a:noFill/>
                </a:ln>
                <a:solidFill>
                  <a:srgbClr val="004E88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5"/>
          </p:nvPr>
        </p:nvSpPr>
        <p:spPr>
          <a:xfrm>
            <a:off x="2411413" y="4005080"/>
            <a:ext cx="4289627" cy="1655763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2054350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927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ок на 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459788" y="6156325"/>
            <a:ext cx="612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FA2519E8-8C58-46EB-8468-AB66F32EC7A4}" type="slidenum">
              <a:rPr lang="ru-RU" altLang="ru-RU" smtClean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>
                <a:defRPr/>
              </a:pPr>
              <a:t>‹#›</a:t>
            </a:fld>
            <a:endParaRPr lang="ru-RU" altLang="ru-RU" smtClean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2388" y="692620"/>
            <a:ext cx="8784000" cy="7921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388" y="1628750"/>
            <a:ext cx="8784000" cy="388854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3041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1 син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0"/>
          <a:stretch/>
        </p:blipFill>
        <p:spPr>
          <a:xfrm>
            <a:off x="0" y="5700079"/>
            <a:ext cx="9144000" cy="1185401"/>
          </a:xfrm>
          <a:prstGeom prst="rect">
            <a:avLst/>
          </a:prstGeom>
          <a:effectLst/>
        </p:spPr>
      </p:pic>
      <p:sp>
        <p:nvSpPr>
          <p:cNvPr id="11" name="Рисунок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1040" y="3717040"/>
            <a:ext cx="1620000" cy="2160000"/>
          </a:xfrm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 algn="ctr">
              <a:buNone/>
              <a:defRPr sz="1600" b="0">
                <a:ln w="6350">
                  <a:noFill/>
                </a:ln>
                <a:solidFill>
                  <a:srgbClr val="004E88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 smtClean="0"/>
              <a:t>ФОТО здесь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8066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52540" y="197943"/>
            <a:ext cx="809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white"/>
                </a:solidFill>
                <a:latin typeface="Arial Narrow" pitchFamily="34" charset="0"/>
              </a:rPr>
              <a:t>ПРИВОЛЖСКИЙ ИНСТИТУТ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white"/>
                </a:solidFill>
                <a:latin typeface="Arial Narrow" pitchFamily="34" charset="0"/>
              </a:rPr>
              <a:t>ПОВЫШЕНИЯ КВАЛИФИКАЦИИ ФНС РОССИИ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999568" y="6453420"/>
            <a:ext cx="17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  <a:effectLst/>
              </a:rPr>
              <a:t>Нижний Новгород</a:t>
            </a:r>
            <a:endParaRPr lang="ru-RU" dirty="0">
              <a:solidFill>
                <a:prstClr val="white"/>
              </a:solidFill>
              <a:effectLst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411413" y="4221110"/>
            <a:ext cx="4289627" cy="165576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dirty="0" smtClean="0"/>
              <a:t>ФИО, Должность, Кафедра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71440"/>
            <a:ext cx="837781" cy="837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380" y="1070794"/>
            <a:ext cx="8929240" cy="3150150"/>
          </a:xfrm>
          <a:ln>
            <a:noFill/>
          </a:ln>
          <a:effectLst/>
        </p:spPr>
        <p:txBody>
          <a:bodyPr anchor="t">
            <a:noAutofit/>
          </a:bodyPr>
          <a:lstStyle>
            <a:lvl1pPr algn="ctr">
              <a:defRPr sz="4400">
                <a:ln>
                  <a:noFill/>
                </a:ln>
                <a:solidFill>
                  <a:srgbClr val="004E88"/>
                </a:solidFill>
                <a:effectLst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2 оранжевы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0"/>
          <a:stretch/>
        </p:blipFill>
        <p:spPr>
          <a:xfrm>
            <a:off x="0" y="5700079"/>
            <a:ext cx="9144000" cy="1185401"/>
          </a:xfrm>
          <a:prstGeom prst="rect">
            <a:avLst/>
          </a:prstGeom>
          <a:effectLst/>
        </p:spPr>
      </p:pic>
      <p:sp>
        <p:nvSpPr>
          <p:cNvPr id="11" name="Рисунок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1040" y="3717040"/>
            <a:ext cx="1620000" cy="2160000"/>
          </a:xfrm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 algn="ctr">
              <a:buNone/>
              <a:defRPr sz="1600" b="0">
                <a:ln w="6350">
                  <a:noFill/>
                </a:ln>
                <a:solidFill>
                  <a:srgbClr val="004E88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 smtClean="0"/>
              <a:t>ФОТО здесь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8066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52540" y="197943"/>
            <a:ext cx="809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white"/>
                </a:solidFill>
                <a:latin typeface="Arial Narrow" pitchFamily="34" charset="0"/>
              </a:rPr>
              <a:t>ПРИВОЛЖСКИЙ ИНСТИТУТ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white"/>
                </a:solidFill>
                <a:latin typeface="Arial Narrow" pitchFamily="34" charset="0"/>
              </a:rPr>
              <a:t>ПОВЫШЕНИЯ КВАЛИФИКАЦИИ ФНС РОССИИ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999568" y="6453420"/>
            <a:ext cx="17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prstClr val="white"/>
                </a:solidFill>
                <a:effectLst/>
              </a:rPr>
              <a:t>Нижний Новгород</a:t>
            </a:r>
            <a:endParaRPr lang="ru-RU" dirty="0">
              <a:solidFill>
                <a:prstClr val="white"/>
              </a:solidFill>
              <a:effectLst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411413" y="4221110"/>
            <a:ext cx="4289627" cy="165576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dirty="0" smtClean="0"/>
              <a:t>ФИО, Должность, Кафедра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71440"/>
            <a:ext cx="837781" cy="837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380" y="1070794"/>
            <a:ext cx="8929240" cy="3150150"/>
          </a:xfrm>
          <a:ln>
            <a:noFill/>
          </a:ln>
          <a:effectLst/>
        </p:spPr>
        <p:txBody>
          <a:bodyPr anchor="t">
            <a:noAutofit/>
          </a:bodyPr>
          <a:lstStyle>
            <a:lvl1pPr algn="ctr">
              <a:defRPr sz="4400">
                <a:ln>
                  <a:noFill/>
                </a:ln>
                <a:solidFill>
                  <a:srgbClr val="FA6500"/>
                </a:solidFill>
                <a:effectLst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8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88" y="692620"/>
            <a:ext cx="8784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88" y="1628750"/>
            <a:ext cx="8784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Rectangle 7"/>
          <p:cNvSpPr/>
          <p:nvPr userDrawn="1"/>
        </p:nvSpPr>
        <p:spPr>
          <a:xfrm>
            <a:off x="0" y="0"/>
            <a:ext cx="9144000" cy="33257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3413" y="27786"/>
            <a:ext cx="8353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Arial Narrow" pitchFamily="34" charset="0"/>
              </a:rPr>
              <a:t>Приволжский Институт повышения квалификации ФНС России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0540" y="6156098"/>
            <a:ext cx="61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550FB50B-C426-4715-BEE4-021F2EA88C50}" type="slidenum">
              <a:rPr lang="ru-RU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12397"/>
            <a:ext cx="251408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6DEF7-500A-46A7-B03F-7B06CC698E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735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9" b="3376"/>
          <a:stretch/>
        </p:blipFill>
        <p:spPr>
          <a:xfrm>
            <a:off x="0" y="5916109"/>
            <a:ext cx="9144000" cy="969371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388" y="692620"/>
            <a:ext cx="8784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2388" y="1628750"/>
            <a:ext cx="8784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460540" y="6156098"/>
            <a:ext cx="61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550FB50B-C426-4715-BEE4-021F2EA88C50}" type="slidenum">
              <a:rPr lang="ru-RU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6" name="Rectangle 7"/>
          <p:cNvSpPr/>
          <p:nvPr userDrawn="1"/>
        </p:nvSpPr>
        <p:spPr>
          <a:xfrm>
            <a:off x="0" y="0"/>
            <a:ext cx="9144000" cy="332570"/>
          </a:xfrm>
          <a:prstGeom prst="rect">
            <a:avLst/>
          </a:prstGeom>
          <a:solidFill>
            <a:srgbClr val="0066BC"/>
          </a:solidFill>
          <a:ln>
            <a:noFill/>
          </a:ln>
          <a:effectLst>
            <a:outerShdw blurRad="254000" dist="38100" dir="2700000" sx="99000" sy="99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white"/>
              </a:solidFill>
              <a:latin typeface="Franklin Gothic Medium Cond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323413" y="27786"/>
            <a:ext cx="8353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white"/>
                </a:solidFill>
                <a:latin typeface="Arial Narrow" pitchFamily="34" charset="0"/>
              </a:rPr>
              <a:t>Приволжский Институт повышения квалификации ФНС России</a:t>
            </a: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12397"/>
            <a:ext cx="251408" cy="307777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3999568" y="6608481"/>
            <a:ext cx="1762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white"/>
                </a:solidFill>
                <a:effectLst/>
              </a:rPr>
              <a:t>Нижний Новгород</a:t>
            </a:r>
            <a:endParaRPr lang="ru-RU" sz="1200" dirty="0">
              <a:solidFill>
                <a:prstClr val="whit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17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на 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460540" y="6156098"/>
            <a:ext cx="61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550FB50B-C426-4715-BEE4-021F2EA88C50}" type="slidenum">
              <a:rPr lang="ru-RU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2388" y="692620"/>
            <a:ext cx="8784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388" y="1628750"/>
            <a:ext cx="8784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2" y="1606871"/>
            <a:ext cx="3644897" cy="46957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05F857-D999-46B5-8EF4-393BFEFC8691}" type="slidenum">
              <a:rPr lang="ru-RU" alt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07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 userDrawn="1"/>
        </p:nvSpPr>
        <p:spPr>
          <a:xfrm>
            <a:off x="8669338" y="6381750"/>
            <a:ext cx="431800" cy="431800"/>
          </a:xfrm>
          <a:prstGeom prst="rect">
            <a:avLst/>
          </a:prstGeom>
          <a:gradFill flip="none" rotWithShape="1">
            <a:gsLst>
              <a:gs pos="0">
                <a:srgbClr val="C40000"/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5"/>
          <p:cNvSpPr/>
          <p:nvPr userDrawn="1"/>
        </p:nvSpPr>
        <p:spPr>
          <a:xfrm>
            <a:off x="8669338" y="5300663"/>
            <a:ext cx="431800" cy="10810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4925" y="44450"/>
            <a:ext cx="504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39750" y="44450"/>
            <a:ext cx="7331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smtClean="0">
                <a:solidFill>
                  <a:srgbClr val="000099"/>
                </a:solidFill>
                <a:latin typeface="Corbel" pitchFamily="34" charset="0"/>
              </a:rPr>
              <a:t>Приволжский Институт повышения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smtClean="0">
                <a:solidFill>
                  <a:srgbClr val="000099"/>
                </a:solidFill>
                <a:latin typeface="Corbel" pitchFamily="34" charset="0"/>
              </a:rPr>
              <a:t>квалификации ФНС России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79390" y="629305"/>
            <a:ext cx="8785220" cy="1130820"/>
          </a:xfrm>
          <a:prstGeom prst="rect">
            <a:avLst/>
          </a:prstGeom>
          <a:noFill/>
          <a:ln>
            <a:noFill/>
          </a:ln>
        </p:spPr>
        <p:txBody>
          <a:bodyPr lIns="91360" tIns="45680" rIns="91360" bIns="45680" anchor="ctr">
            <a:normAutofit/>
          </a:bodyPr>
          <a:lstStyle>
            <a:lvl1pPr>
              <a:defRPr lang="en-US" sz="4000" b="1" dirty="0">
                <a:solidFill>
                  <a:srgbClr val="000099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179388" y="1844675"/>
            <a:ext cx="8856662" cy="4248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Дата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FAAE8-3E0A-4F82-AF07-F45F2D368D62}" type="datetime1"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26.05.2021</a:t>
            </a:fld>
            <a:endParaRPr lang="ru-RU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8640763" y="6345238"/>
            <a:ext cx="468312" cy="468312"/>
          </a:xfrm>
        </p:spPr>
        <p:txBody>
          <a:bodyPr/>
          <a:lstStyle>
            <a:lvl1pPr algn="ctr">
              <a:defRPr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E8B41D-8AA1-4190-AE6A-17EB47B4CC52}" type="slidenum">
              <a:rPr lang="ru-RU" alt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2062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644E-BB2A-46A7-856B-F419B415DFAB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5/26/2021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DD27-6BCF-4138-A7B4-B4A5FE4FDBB7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75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71C0-E728-4E45-A525-E87C452D1332}" type="datetimeFigureOut">
              <a:rPr lang="en-US">
                <a:solidFill>
                  <a:srgbClr val="303030">
                    <a:lumMod val="90000"/>
                    <a:lumOff val="10000"/>
                  </a:srgbClr>
                </a:solidFill>
              </a:rPr>
              <a:pPr>
                <a:defRPr/>
              </a:pPr>
              <a:t>5/26/2021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7FE2-4430-4234-8DC3-16CBC2F81043}" type="slidenum">
              <a:rPr lang="en-US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6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FD2D2-193A-423A-8B72-7A3DF4D386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422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9960-FCF7-4022-BB5B-ED81A1DD10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078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CCA77-643C-4076-9AD6-EFEE6D7636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189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314DA-7085-49CB-B1DB-FF1C9AF52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390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F2891-3FC5-4B65-8587-D4E2709FC7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776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11FC2-C455-4FF2-99F1-8BE828D327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929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529F1-FBEC-4460-BEF6-D6EE163007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78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E17299-1687-49F9-89A0-EDD0C2970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00" y="908650"/>
            <a:ext cx="8784000" cy="13681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2276840"/>
            <a:ext cx="8784000" cy="29524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303030">
                  <a:lumMod val="90000"/>
                  <a:lumOff val="10000"/>
                </a:srgbClr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40C6FC4-01C5-40DD-998A-0355B604F12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6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rgbClr val="004E88"/>
          </a:solidFill>
          <a:latin typeface="Microsoft Sans Serif" panose="020B0604020202020204" pitchFamily="34" charset="0"/>
          <a:ea typeface="+mj-ea"/>
          <a:cs typeface="Microsoft Sans Serif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rgbClr val="002948"/>
          </a:solidFill>
          <a:latin typeface="Corbel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948"/>
          </a:solidFill>
          <a:latin typeface="Corbel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948"/>
          </a:solidFill>
          <a:latin typeface="Corbel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rgbClr val="002948"/>
          </a:solidFill>
          <a:latin typeface="Corbel" pitchFamily="34" charset="0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rgbClr val="002948"/>
          </a:solidFill>
          <a:latin typeface="Corbel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00838" y="3500438"/>
            <a:ext cx="1620837" cy="2160587"/>
          </a:xfrm>
        </p:spPr>
      </p:sp>
      <p:sp>
        <p:nvSpPr>
          <p:cNvPr id="5124" name="Текст 6"/>
          <p:cNvSpPr>
            <a:spLocks noGrp="1"/>
          </p:cNvSpPr>
          <p:nvPr>
            <p:ph type="body" sz="quarter" idx="15"/>
          </p:nvPr>
        </p:nvSpPr>
        <p:spPr>
          <a:xfrm>
            <a:off x="1043608" y="3933031"/>
            <a:ext cx="5368925" cy="16557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Солодимова Татьяна </a:t>
            </a:r>
            <a:r>
              <a:rPr lang="ru-RU" altLang="ru-RU" sz="1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Юрьевна</a:t>
            </a: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старший </a:t>
            </a:r>
            <a:r>
              <a:rPr lang="ru-RU" alt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преподаватель</a:t>
            </a: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кафедры налогов и </a:t>
            </a:r>
            <a:r>
              <a:rPr lang="ru-RU" alt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налогообложения,  </a:t>
            </a:r>
            <a:r>
              <a:rPr lang="ru-RU" alt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аспирант Воронежского </a:t>
            </a: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государственного университета</a:t>
            </a:r>
            <a:endParaRPr lang="ru-RU" altLang="ru-RU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9" y="3251516"/>
            <a:ext cx="1708150" cy="24349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4"/>
          <p:cNvSpPr>
            <a:spLocks noGrp="1"/>
          </p:cNvSpPr>
          <p:nvPr>
            <p:ph type="ctrTitle"/>
          </p:nvPr>
        </p:nvSpPr>
        <p:spPr>
          <a:xfrm>
            <a:off x="539552" y="1229491"/>
            <a:ext cx="6912960" cy="2304320"/>
          </a:xfrm>
        </p:spPr>
        <p:txBody>
          <a:bodyPr/>
          <a:lstStyle/>
          <a:p>
            <a:r>
              <a:rPr lang="ru-RU" sz="2800" b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Налоговый контроль в отношении физических лиц, уклоняющихся от декларирования доходов</a:t>
            </a:r>
            <a:endParaRPr lang="ru-RU" sz="28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786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44780"/>
            <a:ext cx="87130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налоговая декларация по НДФЛ в отношении доходов, полученных налогоплательщиком от продажи либо в результате дарения недвижимого имущества, </a:t>
            </a:r>
            <a:r>
              <a:rPr lang="ru-RU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представлена в установленный срок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КНП  проводится на основе </a:t>
            </a:r>
            <a:r>
              <a:rPr lang="ru-RU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имеющихся у налоговых органов документов (информации)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таком налогоплательщике и об указанных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доходах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______________________________________</a:t>
            </a:r>
          </a:p>
          <a:p>
            <a:r>
              <a:rPr lang="ru-RU" b="1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Федеральный закон от </a:t>
            </a:r>
            <a:r>
              <a:rPr lang="ru-RU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29.09.2019 N 325-ФЗ </a:t>
            </a:r>
            <a:endParaRPr lang="en-US" altLang="ru-RU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611450" y="1052670"/>
            <a:ext cx="842517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ru-RU" altLang="ru-RU" sz="2700" b="1" dirty="0">
                <a:solidFill>
                  <a:srgbClr val="C00000"/>
                </a:solidFill>
                <a:latin typeface="Verdana" panose="020B0604030504040204" pitchFamily="34" charset="0"/>
              </a:rPr>
              <a:t>с</a:t>
            </a:r>
            <a:r>
              <a:rPr lang="ru-RU" altLang="ru-RU" sz="27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01.01.2021 – </a:t>
            </a:r>
            <a:r>
              <a:rPr lang="ru-RU" altLang="ru-RU" sz="2700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п.1.2 ст. 88 НК РФ:</a:t>
            </a:r>
            <a:endParaRPr lang="en-US" altLang="ru-RU" sz="2700" b="1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251520" y="764704"/>
            <a:ext cx="8675780" cy="269666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5400">
            <a:solidFill>
              <a:srgbClr val="0000FF"/>
            </a:solidFill>
          </a:ln>
          <a:scene3d>
            <a:camera prst="orthographicFront"/>
            <a:lightRig rig="threePt" dir="t"/>
          </a:scene3d>
          <a:sp3d contourW="25400">
            <a:contourClr>
              <a:srgbClr val="0000FF"/>
            </a:contourClr>
          </a:sp3d>
        </p:spPr>
        <p:txBody>
          <a:bodyPr>
            <a:normAutofit/>
          </a:bodyPr>
          <a:lstStyle>
            <a:lvl1pPr defTabSz="7429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557213" indent="-185738" defTabSz="7429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928688" indent="-185738" defTabSz="7429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300163" indent="-185738" defTabSz="7429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671638" indent="-185738" defTabSz="7429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128838" indent="-185738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586038" indent="-185738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043238" indent="-185738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500438" indent="-185738" defTabSz="742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Clr>
                <a:srgbClr val="002060"/>
              </a:buClr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 представления декларации –  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позднее 30 апреля </a:t>
            </a:r>
            <a:r>
              <a:rPr lang="ru-RU" alt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года, следующего 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истекшим  налоговым периодом </a:t>
            </a:r>
            <a:r>
              <a:rPr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_________________________________________________________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None/>
            </a:pPr>
            <a:endParaRPr lang="ru-RU" altLang="ru-RU" sz="20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Срок уплаты налога по декларации </a:t>
            </a:r>
            <a:r>
              <a:rPr lang="ru-RU" altLang="ru-RU" sz="20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</a:p>
          <a:p>
            <a:pPr eaLnBrk="1" hangingPunct="1">
              <a:buClr>
                <a:srgbClr val="002060"/>
              </a:buClr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позднее 15 июля года</a:t>
            </a:r>
            <a:r>
              <a:rPr lang="ru-RU" alt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следующего за истекшим налоговым периодом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</a:pPr>
            <a:endParaRPr lang="ru-RU" altLang="ru-RU" sz="2000" b="1" i="1" dirty="0">
              <a:latin typeface="Calibri" panose="020F0502020204030204" pitchFamily="34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00067"/>
            <a:ext cx="1235133" cy="174487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25400">
            <a:contourClr>
              <a:srgbClr val="0000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861048"/>
            <a:ext cx="87477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Начало «</a:t>
            </a:r>
            <a:r>
              <a:rPr lang="ru-RU" sz="22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бездекларационной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КНП - день, </a:t>
            </a:r>
            <a:r>
              <a:rPr lang="ru-RU" sz="22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следующий </a:t>
            </a:r>
            <a:r>
              <a:rPr lang="ru-RU" sz="22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днем 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истечения установленного срока уплаты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НДФЛ, т.е.  </a:t>
            </a: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16.07</a:t>
            </a:r>
          </a:p>
          <a:p>
            <a:endParaRPr lang="ru-RU" sz="2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ru-RU" sz="22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22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2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 </a:t>
            </a:r>
            <a:r>
              <a:rPr lang="ru-RU" sz="22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ст. </a:t>
            </a:r>
            <a:r>
              <a:rPr lang="ru-RU" sz="22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88 НК </a:t>
            </a:r>
            <a:r>
              <a:rPr lang="ru-RU" sz="22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РФ</a:t>
            </a:r>
            <a:endParaRPr lang="ru-RU" sz="22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4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450" y="1844780"/>
            <a:ext cx="7849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Особенности 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определения налоговой базы, исчисления и уплаты налога по доходам, полученным от </a:t>
            </a: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продажи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недвижимого имущества, а также по доходам в виде объекта недвижимого имущества, полученного в </a:t>
            </a:r>
            <a:r>
              <a:rPr 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порядке дарения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611450" y="1052670"/>
            <a:ext cx="842517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ru-RU" altLang="ru-RU" sz="2700" b="1" dirty="0">
                <a:solidFill>
                  <a:srgbClr val="C00000"/>
                </a:solidFill>
                <a:latin typeface="Verdana" panose="020B0604030504040204" pitchFamily="34" charset="0"/>
              </a:rPr>
              <a:t>с</a:t>
            </a:r>
            <a:r>
              <a:rPr lang="ru-RU" altLang="ru-RU" sz="2700" b="1" dirty="0" smtClean="0">
                <a:solidFill>
                  <a:srgbClr val="C00000"/>
                </a:solidFill>
                <a:latin typeface="Verdana" panose="020B0604030504040204" pitchFamily="34" charset="0"/>
              </a:rPr>
              <a:t> 01.01.2020 – </a:t>
            </a:r>
            <a:r>
              <a:rPr lang="ru-RU" altLang="ru-RU" sz="2700" b="1" dirty="0" smtClean="0">
                <a:solidFill>
                  <a:srgbClr val="0000FF"/>
                </a:solidFill>
                <a:latin typeface="Verdana" panose="020B0604030504040204" pitchFamily="34" charset="0"/>
              </a:rPr>
              <a:t>214.10 НК РФ:</a:t>
            </a:r>
            <a:endParaRPr lang="en-US" altLang="ru-RU" sz="2700" b="1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Прямоугольник 3"/>
          <p:cNvSpPr>
            <a:spLocks noChangeArrowheads="1"/>
          </p:cNvSpPr>
          <p:nvPr/>
        </p:nvSpPr>
        <p:spPr bwMode="auto">
          <a:xfrm>
            <a:off x="317861" y="1904478"/>
            <a:ext cx="8464550" cy="178510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получении в </a:t>
            </a:r>
            <a:r>
              <a:rPr lang="ru-RU" sz="22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порядке дарения 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объекта недвижимого имущества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доходы принимаются 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равными </a:t>
            </a:r>
            <a:r>
              <a:rPr lang="ru-RU" sz="22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кадастровой стоимости 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этого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объекта о состоянию </a:t>
            </a: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1 января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 перехода права собственности.</a:t>
            </a:r>
            <a:endParaRPr lang="ru-RU" altLang="ru-RU" sz="2200" b="1" i="1" dirty="0">
              <a:solidFill>
                <a:srgbClr val="C00000"/>
              </a:solidFill>
              <a:latin typeface="Times New Roman Cyr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7" y="3861048"/>
            <a:ext cx="84510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случае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непредставления 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налогоплательщиком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налоговой 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декларации в отношении доходов, полученных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порядке дарения, налог исчисляется </a:t>
            </a:r>
            <a:r>
              <a:rPr lang="ru-RU" sz="22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исходя из кадастровой стоимости.</a:t>
            </a:r>
            <a:endParaRPr lang="ru-RU" sz="22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7047" y="564420"/>
            <a:ext cx="8784000" cy="792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Доходы, полученные в порядке дарения недвижимого имущества</a:t>
            </a:r>
            <a:endParaRPr lang="ru-RU" sz="30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20" y="260560"/>
            <a:ext cx="8784000" cy="79211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Продажа недвижимого имущества</a:t>
            </a:r>
            <a:endParaRPr lang="ru-RU" sz="30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927" y="1340768"/>
            <a:ext cx="85817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случае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непредставления налогоплательщиком декларации 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отношении доходов, полученных от продажи недвижимого имущества,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КНП проводится на 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основе имеющихся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налоговом органе документов 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(сведений) о таком налогоплательщике и указанных доходах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учетом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особенностей:</a:t>
            </a:r>
          </a:p>
          <a:p>
            <a:pPr algn="just">
              <a:spcAft>
                <a:spcPts val="0"/>
              </a:spcAft>
            </a:pPr>
            <a:endParaRPr lang="ru-RU" sz="1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доход от продажи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определяется 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исходя из </a:t>
            </a:r>
            <a:r>
              <a:rPr lang="ru-RU" sz="22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цены сделки, </a:t>
            </a:r>
            <a:r>
              <a:rPr lang="ru-RU" sz="22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данным регистрационных органов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(статьей 85 НК РФ).</a:t>
            </a:r>
          </a:p>
          <a:p>
            <a:endParaRPr lang="ru-RU" sz="1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если 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 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отсутствует информация о цене сделки либо цена сделки меньше, чем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70% от КС </a:t>
            </a:r>
            <a:r>
              <a:rPr lang="ru-RU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этого </a:t>
            </a:r>
            <a:r>
              <a:rPr lang="ru-RU" sz="2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объекта, то доход принимается равным </a:t>
            </a:r>
            <a:r>
              <a:rPr lang="ru-RU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70% от КС</a:t>
            </a:r>
            <a:endParaRPr lang="ru-RU" sz="2200" b="1" dirty="0">
              <a:solidFill>
                <a:srgbClr val="C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784000" cy="79211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Обратите внимание!</a:t>
            </a:r>
            <a:endParaRPr lang="ru-RU" sz="3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927" y="1844824"/>
            <a:ext cx="88485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Механизм «</a:t>
            </a:r>
            <a:r>
              <a:rPr lang="ru-RU" sz="24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бездекларационной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камеральной проверки </a:t>
            </a:r>
            <a:r>
              <a:rPr lang="ru-RU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предусмотрен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случае получения налогоплательщиком доходов, полученных в результате </a:t>
            </a:r>
            <a:r>
              <a:rPr lang="ru-RU" sz="2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дарения транспортного средства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лицом, не являющимся взаимозависимым, или в случае его </a:t>
            </a:r>
            <a:r>
              <a:rPr lang="ru-RU" sz="2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продажи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истечения 3-х летнего срока.</a:t>
            </a:r>
            <a:endParaRPr lang="ru-RU" sz="2400" b="1" dirty="0">
              <a:solidFill>
                <a:srgbClr val="C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4763"/>
            <a:ext cx="9144000" cy="72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000" b="1" dirty="0" smtClean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  <a:endParaRPr lang="ru-RU" sz="3000" b="1" dirty="0">
              <a:solidFill>
                <a:srgbClr val="004F8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379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4895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8A8C8E"/>
        </a:dk1>
        <a:lt1>
          <a:srgbClr val="E6E7E8"/>
        </a:lt1>
        <a:dk2>
          <a:srgbClr val="0066B3"/>
        </a:dk2>
        <a:lt2>
          <a:srgbClr val="969696"/>
        </a:lt2>
        <a:accent1>
          <a:srgbClr val="FFFFFF"/>
        </a:accent1>
        <a:accent2>
          <a:srgbClr val="4FC6E0"/>
        </a:accent2>
        <a:accent3>
          <a:srgbClr val="F0F1F2"/>
        </a:accent3>
        <a:accent4>
          <a:srgbClr val="757778"/>
        </a:accent4>
        <a:accent5>
          <a:srgbClr val="FFFFFF"/>
        </a:accent5>
        <a:accent6>
          <a:srgbClr val="47B3CB"/>
        </a:accent6>
        <a:hlink>
          <a:srgbClr val="0072CE"/>
        </a:hlink>
        <a:folHlink>
          <a:srgbClr val="2DBD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8A8C8E"/>
        </a:dk1>
        <a:lt1>
          <a:srgbClr val="FFFFFF"/>
        </a:lt1>
        <a:dk2>
          <a:srgbClr val="0066B3"/>
        </a:dk2>
        <a:lt2>
          <a:srgbClr val="E6E7E8"/>
        </a:lt2>
        <a:accent1>
          <a:srgbClr val="4FC6E0"/>
        </a:accent1>
        <a:accent2>
          <a:srgbClr val="0072CE"/>
        </a:accent2>
        <a:accent3>
          <a:srgbClr val="FFFFFF"/>
        </a:accent3>
        <a:accent4>
          <a:srgbClr val="757778"/>
        </a:accent4>
        <a:accent5>
          <a:srgbClr val="B2DFED"/>
        </a:accent5>
        <a:accent6>
          <a:srgbClr val="0067BA"/>
        </a:accent6>
        <a:hlink>
          <a:srgbClr val="2DBDB6"/>
        </a:hlink>
        <a:folHlink>
          <a:srgbClr val="D5D7D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11029</TotalTime>
  <Words>377</Words>
  <Application>Microsoft Office PowerPoint</Application>
  <PresentationFormat>Экран (4:3)</PresentationFormat>
  <Paragraphs>33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Оформление по умолчанию</vt:lpstr>
      <vt:lpstr>NewsPrint</vt:lpstr>
      <vt:lpstr>Налоговый контроль в отношении физических лиц, уклоняющихся от декларирования доходов</vt:lpstr>
      <vt:lpstr>Презентация PowerPoint</vt:lpstr>
      <vt:lpstr>Презентация PowerPoint</vt:lpstr>
      <vt:lpstr>Презентация PowerPoint</vt:lpstr>
      <vt:lpstr>Доходы, полученные в порядке дарения недвижимого имущества</vt:lpstr>
      <vt:lpstr>Продажа недвижимого имущества</vt:lpstr>
      <vt:lpstr>Обратите внимание!</vt:lpstr>
      <vt:lpstr>Спасибо за внимание!</vt:lpstr>
    </vt:vector>
  </TitlesOfParts>
  <Company>Управление ФНС России по Алтайскому краю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9956-00-144</dc:creator>
  <cp:lastModifiedBy>Август Валерьевич Телегус</cp:lastModifiedBy>
  <cp:revision>897</cp:revision>
  <cp:lastPrinted>2014-04-23T13:14:01Z</cp:lastPrinted>
  <dcterms:created xsi:type="dcterms:W3CDTF">2013-02-07T09:26:10Z</dcterms:created>
  <dcterms:modified xsi:type="dcterms:W3CDTF">2021-05-26T04:19:51Z</dcterms:modified>
</cp:coreProperties>
</file>