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71" r:id="rId2"/>
    <p:sldId id="282" r:id="rId3"/>
    <p:sldId id="281" r:id="rId4"/>
    <p:sldId id="285" r:id="rId5"/>
    <p:sldId id="286" r:id="rId6"/>
    <p:sldId id="287" r:id="rId7"/>
    <p:sldId id="288" r:id="rId8"/>
    <p:sldId id="289" r:id="rId9"/>
    <p:sldId id="290" r:id="rId10"/>
    <p:sldId id="291" r:id="rId11"/>
    <p:sldId id="27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07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F8A"/>
    <a:srgbClr val="FA6500"/>
    <a:srgbClr val="0066BC"/>
    <a:srgbClr val="61B8FF"/>
    <a:srgbClr val="E7F4FF"/>
    <a:srgbClr val="004E88"/>
    <a:srgbClr val="9BD4FF"/>
    <a:srgbClr val="B7E0FF"/>
    <a:srgbClr val="3FADFF"/>
    <a:srgbClr val="008A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72" autoAdjust="0"/>
    <p:restoredTop sz="94557" autoAdjust="0"/>
  </p:normalViewPr>
  <p:slideViewPr>
    <p:cSldViewPr showGuides="1">
      <p:cViewPr varScale="1">
        <p:scale>
          <a:sx n="110" d="100"/>
          <a:sy n="110" d="100"/>
        </p:scale>
        <p:origin x="1320" y="102"/>
      </p:cViewPr>
      <p:guideLst>
        <p:guide orient="horz" pos="120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2094" y="-108"/>
      </p:cViewPr>
      <p:guideLst>
        <p:guide orient="horz" pos="2880"/>
        <p:guide pos="2160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A17E97-2474-411A-9A2C-40A4FC3AF337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29C401-86B1-4E71-9CBC-FD5BEB1427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939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EAEB3F-237B-4A8D-99C2-C8A5E0A01AA7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4E5364-383C-4D49-8034-99B316933C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1025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E5364-383C-4D49-8034-99B316933CE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79450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E5364-383C-4D49-8034-99B316933CED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3478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E5364-383C-4D49-8034-99B316933CE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73584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E5364-383C-4D49-8034-99B316933CE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1636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E5364-383C-4D49-8034-99B316933CE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74519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E5364-383C-4D49-8034-99B316933CE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27905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E5364-383C-4D49-8034-99B316933CE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95259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E5364-383C-4D49-8034-99B316933CE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19740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E5364-383C-4D49-8034-99B316933CE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7741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E5364-383C-4D49-8034-99B316933CED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280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1 синий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480"/>
          <a:stretch/>
        </p:blipFill>
        <p:spPr>
          <a:xfrm>
            <a:off x="0" y="5700079"/>
            <a:ext cx="9144000" cy="1185401"/>
          </a:xfrm>
          <a:prstGeom prst="rect">
            <a:avLst/>
          </a:prstGeom>
          <a:effectLst/>
        </p:spPr>
      </p:pic>
      <p:sp>
        <p:nvSpPr>
          <p:cNvPr id="11" name="Рисунок 10"/>
          <p:cNvSpPr>
            <a:spLocks noGrp="1"/>
          </p:cNvSpPr>
          <p:nvPr>
            <p:ph type="pic" sz="quarter" idx="13" hasCustomPrompt="1"/>
          </p:nvPr>
        </p:nvSpPr>
        <p:spPr>
          <a:xfrm>
            <a:off x="6701040" y="3717040"/>
            <a:ext cx="1620000" cy="2160000"/>
          </a:xfrm>
          <a:ln w="3175">
            <a:solidFill>
              <a:schemeClr val="bg1">
                <a:lumMod val="85000"/>
              </a:schemeClr>
            </a:solidFill>
          </a:ln>
          <a:effectLst/>
        </p:spPr>
        <p:txBody>
          <a:bodyPr/>
          <a:lstStyle>
            <a:lvl1pPr marL="0" indent="0" algn="ctr">
              <a:buNone/>
              <a:defRPr sz="1600" b="0">
                <a:ln w="6350">
                  <a:noFill/>
                </a:ln>
                <a:solidFill>
                  <a:srgbClr val="004E88"/>
                </a:solidFill>
                <a:effectLst/>
                <a:latin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ru-RU" dirty="0" smtClean="0"/>
              <a:t>ФОТО здесь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980660"/>
          </a:xfrm>
          <a:prstGeom prst="rect">
            <a:avLst/>
          </a:prstGeom>
          <a:solidFill>
            <a:srgbClr val="0066B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Franklin Gothic Medium Cond" pitchFamily="34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1052540" y="197943"/>
            <a:ext cx="80914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600" b="0" dirty="0" smtClean="0">
                <a:solidFill>
                  <a:schemeClr val="bg1"/>
                </a:solidFill>
                <a:effectLst/>
                <a:latin typeface="Arial Narrow" pitchFamily="34" charset="0"/>
              </a:rPr>
              <a:t>ПРИВОЛЖСКИЙ ИНСТИТУТ </a:t>
            </a:r>
          </a:p>
          <a:p>
            <a:pPr algn="l"/>
            <a:r>
              <a:rPr lang="ru-RU" sz="1600" b="0" dirty="0" smtClean="0">
                <a:solidFill>
                  <a:schemeClr val="bg1"/>
                </a:solidFill>
                <a:effectLst/>
                <a:latin typeface="Arial Narrow" pitchFamily="34" charset="0"/>
              </a:rPr>
              <a:t>ПОВЫШЕНИЯ КВАЛИФИКАЦИИ ФНС РОССИИ</a:t>
            </a:r>
            <a:endParaRPr lang="ru-RU" sz="1600" b="0" dirty="0"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3999568" y="6453420"/>
            <a:ext cx="1762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defRPr>
            </a:lvl1pPr>
          </a:lstStyle>
          <a:p>
            <a:pPr lvl="0"/>
            <a:r>
              <a:rPr lang="ru-RU" dirty="0" smtClean="0">
                <a:effectLst/>
              </a:rPr>
              <a:t>Нижний Новгород</a:t>
            </a:r>
            <a:endParaRPr lang="ru-RU" dirty="0">
              <a:effectLst/>
            </a:endParaRP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5" hasCustomPrompt="1"/>
          </p:nvPr>
        </p:nvSpPr>
        <p:spPr>
          <a:xfrm>
            <a:off x="2411413" y="4221110"/>
            <a:ext cx="4289627" cy="1655763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rgbClr val="004E88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266700" indent="-266700" algn="l">
              <a:defRPr sz="1800">
                <a:solidFill>
                  <a:srgbClr val="004070"/>
                </a:solidFill>
              </a:defRPr>
            </a:lvl2pPr>
            <a:lvl3pPr marL="266700" indent="-266700" algn="l">
              <a:defRPr sz="1800">
                <a:solidFill>
                  <a:srgbClr val="004070"/>
                </a:solidFill>
              </a:defRPr>
            </a:lvl3pPr>
            <a:lvl5pPr marL="1143000" indent="0">
              <a:buNone/>
              <a:defRPr sz="1800">
                <a:solidFill>
                  <a:srgbClr val="004070"/>
                </a:solidFill>
              </a:defRPr>
            </a:lvl5pPr>
          </a:lstStyle>
          <a:p>
            <a:pPr lvl="0"/>
            <a:r>
              <a:rPr lang="ru-RU" dirty="0" smtClean="0"/>
              <a:t>ФИО, Должность, Кафедра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80" y="71440"/>
            <a:ext cx="837781" cy="8377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7380" y="1070794"/>
            <a:ext cx="8929240" cy="3150150"/>
          </a:xfrm>
          <a:ln>
            <a:noFill/>
          </a:ln>
          <a:effectLst/>
        </p:spPr>
        <p:txBody>
          <a:bodyPr anchor="t">
            <a:noAutofit/>
          </a:bodyPr>
          <a:lstStyle>
            <a:lvl1pPr algn="ctr">
              <a:defRPr sz="4400">
                <a:ln>
                  <a:noFill/>
                </a:ln>
                <a:solidFill>
                  <a:srgbClr val="004E88"/>
                </a:solidFill>
                <a:effectLst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2 оранжевый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480"/>
          <a:stretch/>
        </p:blipFill>
        <p:spPr>
          <a:xfrm>
            <a:off x="0" y="5700079"/>
            <a:ext cx="9144000" cy="1185401"/>
          </a:xfrm>
          <a:prstGeom prst="rect">
            <a:avLst/>
          </a:prstGeom>
          <a:effectLst/>
        </p:spPr>
      </p:pic>
      <p:sp>
        <p:nvSpPr>
          <p:cNvPr id="11" name="Рисунок 10"/>
          <p:cNvSpPr>
            <a:spLocks noGrp="1"/>
          </p:cNvSpPr>
          <p:nvPr>
            <p:ph type="pic" sz="quarter" idx="13" hasCustomPrompt="1"/>
          </p:nvPr>
        </p:nvSpPr>
        <p:spPr>
          <a:xfrm>
            <a:off x="6701040" y="3717040"/>
            <a:ext cx="1620000" cy="2160000"/>
          </a:xfrm>
          <a:ln w="3175">
            <a:solidFill>
              <a:schemeClr val="bg1">
                <a:lumMod val="85000"/>
              </a:schemeClr>
            </a:solidFill>
          </a:ln>
          <a:effectLst/>
        </p:spPr>
        <p:txBody>
          <a:bodyPr/>
          <a:lstStyle>
            <a:lvl1pPr marL="0" indent="0" algn="ctr">
              <a:buNone/>
              <a:defRPr sz="1600" b="0">
                <a:ln w="6350">
                  <a:noFill/>
                </a:ln>
                <a:solidFill>
                  <a:srgbClr val="004E88"/>
                </a:solidFill>
                <a:effectLst/>
                <a:latin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ru-RU" dirty="0" smtClean="0"/>
              <a:t>ФОТО здесь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980660"/>
          </a:xfrm>
          <a:prstGeom prst="rect">
            <a:avLst/>
          </a:prstGeom>
          <a:solidFill>
            <a:srgbClr val="0066B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Franklin Gothic Medium Cond" pitchFamily="34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1052540" y="197943"/>
            <a:ext cx="80914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600" b="0" dirty="0" smtClean="0">
                <a:solidFill>
                  <a:schemeClr val="bg1"/>
                </a:solidFill>
                <a:effectLst/>
                <a:latin typeface="Arial Narrow" pitchFamily="34" charset="0"/>
              </a:rPr>
              <a:t>ПРИВОЛЖСКИЙ ИНСТИТУТ </a:t>
            </a:r>
          </a:p>
          <a:p>
            <a:pPr algn="l"/>
            <a:r>
              <a:rPr lang="ru-RU" sz="1600" b="0" dirty="0" smtClean="0">
                <a:solidFill>
                  <a:schemeClr val="bg1"/>
                </a:solidFill>
                <a:effectLst/>
                <a:latin typeface="Arial Narrow" pitchFamily="34" charset="0"/>
              </a:rPr>
              <a:t>ПОВЫШЕНИЯ КВАЛИФИКАЦИИ ФНС РОССИИ</a:t>
            </a:r>
            <a:endParaRPr lang="ru-RU" sz="1600" b="0" dirty="0"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3999568" y="6453420"/>
            <a:ext cx="1762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defRPr>
            </a:lvl1pPr>
          </a:lstStyle>
          <a:p>
            <a:pPr lvl="0"/>
            <a:r>
              <a:rPr lang="ru-RU" dirty="0" smtClean="0">
                <a:effectLst/>
              </a:rPr>
              <a:t>Нижний Новгород</a:t>
            </a:r>
            <a:endParaRPr lang="ru-RU" dirty="0">
              <a:effectLst/>
            </a:endParaRP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5" hasCustomPrompt="1"/>
          </p:nvPr>
        </p:nvSpPr>
        <p:spPr>
          <a:xfrm>
            <a:off x="2411413" y="4221110"/>
            <a:ext cx="4289627" cy="1655763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rgbClr val="004E88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266700" indent="-266700" algn="l">
              <a:defRPr sz="1800">
                <a:solidFill>
                  <a:srgbClr val="004070"/>
                </a:solidFill>
              </a:defRPr>
            </a:lvl2pPr>
            <a:lvl3pPr marL="266700" indent="-266700" algn="l">
              <a:defRPr sz="1800">
                <a:solidFill>
                  <a:srgbClr val="004070"/>
                </a:solidFill>
              </a:defRPr>
            </a:lvl3pPr>
            <a:lvl5pPr marL="1143000" indent="0">
              <a:buNone/>
              <a:defRPr sz="1800">
                <a:solidFill>
                  <a:srgbClr val="004070"/>
                </a:solidFill>
              </a:defRPr>
            </a:lvl5pPr>
          </a:lstStyle>
          <a:p>
            <a:pPr lvl="0"/>
            <a:r>
              <a:rPr lang="ru-RU" dirty="0" smtClean="0"/>
              <a:t>ФИО, Должность, Кафедра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80" y="71440"/>
            <a:ext cx="837781" cy="8377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7380" y="1070794"/>
            <a:ext cx="8929240" cy="3150150"/>
          </a:xfrm>
          <a:ln>
            <a:noFill/>
          </a:ln>
          <a:effectLst/>
        </p:spPr>
        <p:txBody>
          <a:bodyPr anchor="t">
            <a:noAutofit/>
          </a:bodyPr>
          <a:lstStyle>
            <a:lvl1pPr algn="ctr">
              <a:defRPr sz="4400">
                <a:ln>
                  <a:noFill/>
                </a:ln>
                <a:solidFill>
                  <a:srgbClr val="FA6500"/>
                </a:solidFill>
                <a:effectLst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263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Основной слайд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388" y="692620"/>
            <a:ext cx="8784000" cy="792110"/>
          </a:xfrm>
        </p:spPr>
        <p:txBody>
          <a:bodyPr>
            <a:normAutofit/>
          </a:bodyPr>
          <a:lstStyle>
            <a:lvl1pPr algn="ctr">
              <a:defRPr sz="3600" b="0">
                <a:solidFill>
                  <a:srgbClr val="004E88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388" y="1628750"/>
            <a:ext cx="8784000" cy="3888540"/>
          </a:xfrm>
        </p:spPr>
        <p:txBody>
          <a:bodyPr anchor="t">
            <a:noAutofit/>
          </a:bodyPr>
          <a:lstStyle>
            <a:lvl1pPr>
              <a:buClr>
                <a:srgbClr val="FA6500"/>
              </a:buClr>
              <a:defRPr sz="2800">
                <a:solidFill>
                  <a:srgbClr val="004E88"/>
                </a:solidFill>
              </a:defRPr>
            </a:lvl1pPr>
            <a:lvl2pPr>
              <a:buClr>
                <a:srgbClr val="FA6500"/>
              </a:buClr>
              <a:defRPr sz="2400">
                <a:solidFill>
                  <a:srgbClr val="004E88"/>
                </a:solidFill>
              </a:defRPr>
            </a:lvl2pPr>
            <a:lvl3pPr>
              <a:buClr>
                <a:srgbClr val="FA6500"/>
              </a:buClr>
              <a:defRPr sz="2400">
                <a:solidFill>
                  <a:srgbClr val="004E88"/>
                </a:solidFill>
              </a:defRPr>
            </a:lvl3pPr>
            <a:lvl4pPr>
              <a:buClr>
                <a:srgbClr val="FA6500"/>
              </a:buClr>
              <a:defRPr sz="2000">
                <a:solidFill>
                  <a:srgbClr val="004E88"/>
                </a:solidFill>
              </a:defRPr>
            </a:lvl4pPr>
            <a:lvl5pPr>
              <a:buClr>
                <a:srgbClr val="FA6500"/>
              </a:buClr>
              <a:defRPr sz="2000">
                <a:solidFill>
                  <a:srgbClr val="004E88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11" name="Rectangle 7"/>
          <p:cNvSpPr/>
          <p:nvPr userDrawn="1"/>
        </p:nvSpPr>
        <p:spPr>
          <a:xfrm>
            <a:off x="0" y="0"/>
            <a:ext cx="9144000" cy="332570"/>
          </a:xfrm>
          <a:prstGeom prst="rect">
            <a:avLst/>
          </a:prstGeom>
          <a:solidFill>
            <a:srgbClr val="0066B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Franklin Gothic Medium Cond" pitchFamily="34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23413" y="27786"/>
            <a:ext cx="83531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200" b="0" dirty="0" smtClean="0">
                <a:solidFill>
                  <a:schemeClr val="bg1"/>
                </a:solidFill>
                <a:effectLst/>
                <a:latin typeface="Arial Narrow" pitchFamily="34" charset="0"/>
              </a:rPr>
              <a:t>Приволжский Институт повышения квалификации ФНС России</a:t>
            </a:r>
            <a:endParaRPr lang="ru-RU" sz="1200" b="0" dirty="0"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8460540" y="6156098"/>
            <a:ext cx="611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550FB50B-C426-4715-BEE4-021F2EA88C50}" type="slidenum">
              <a:rPr lang="ru-RU" smtClean="0">
                <a:solidFill>
                  <a:srgbClr val="004E88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pPr algn="r"/>
              <a:t>‹#›</a:t>
            </a:fld>
            <a:endParaRPr lang="ru-RU" dirty="0">
              <a:solidFill>
                <a:srgbClr val="004E88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2" y="12397"/>
            <a:ext cx="251408" cy="307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362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слайд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479" b="3376"/>
          <a:stretch/>
        </p:blipFill>
        <p:spPr>
          <a:xfrm>
            <a:off x="0" y="5916109"/>
            <a:ext cx="9144000" cy="969371"/>
          </a:xfrm>
          <a:prstGeom prst="rect">
            <a:avLst/>
          </a:prstGeom>
          <a:effectLst/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82388" y="692620"/>
            <a:ext cx="8784000" cy="792110"/>
          </a:xfrm>
        </p:spPr>
        <p:txBody>
          <a:bodyPr>
            <a:normAutofit/>
          </a:bodyPr>
          <a:lstStyle>
            <a:lvl1pPr algn="ctr">
              <a:defRPr sz="3600" b="0">
                <a:solidFill>
                  <a:srgbClr val="004E88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182388" y="1628750"/>
            <a:ext cx="8784000" cy="3888540"/>
          </a:xfrm>
        </p:spPr>
        <p:txBody>
          <a:bodyPr anchor="t">
            <a:noAutofit/>
          </a:bodyPr>
          <a:lstStyle>
            <a:lvl1pPr>
              <a:buClr>
                <a:srgbClr val="FA6500"/>
              </a:buClr>
              <a:defRPr sz="2800">
                <a:solidFill>
                  <a:srgbClr val="004E88"/>
                </a:solidFill>
              </a:defRPr>
            </a:lvl1pPr>
            <a:lvl2pPr>
              <a:buClr>
                <a:srgbClr val="FA6500"/>
              </a:buClr>
              <a:defRPr sz="2400">
                <a:solidFill>
                  <a:srgbClr val="004E88"/>
                </a:solidFill>
              </a:defRPr>
            </a:lvl2pPr>
            <a:lvl3pPr>
              <a:buClr>
                <a:srgbClr val="FA6500"/>
              </a:buClr>
              <a:defRPr sz="2400">
                <a:solidFill>
                  <a:srgbClr val="004E88"/>
                </a:solidFill>
              </a:defRPr>
            </a:lvl3pPr>
            <a:lvl4pPr>
              <a:buClr>
                <a:srgbClr val="FA6500"/>
              </a:buClr>
              <a:defRPr sz="2000">
                <a:solidFill>
                  <a:srgbClr val="004E88"/>
                </a:solidFill>
              </a:defRPr>
            </a:lvl4pPr>
            <a:lvl5pPr>
              <a:buClr>
                <a:srgbClr val="FA6500"/>
              </a:buClr>
              <a:defRPr sz="2000">
                <a:solidFill>
                  <a:srgbClr val="004E88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22" name="TextBox 21"/>
          <p:cNvSpPr txBox="1"/>
          <p:nvPr userDrawn="1"/>
        </p:nvSpPr>
        <p:spPr>
          <a:xfrm>
            <a:off x="8460540" y="6156098"/>
            <a:ext cx="611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550FB50B-C426-4715-BEE4-021F2EA88C50}" type="slidenum">
              <a:rPr lang="ru-RU" smtClean="0">
                <a:solidFill>
                  <a:srgbClr val="004E88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pPr algn="r"/>
              <a:t>‹#›</a:t>
            </a:fld>
            <a:endParaRPr lang="ru-RU" dirty="0">
              <a:solidFill>
                <a:srgbClr val="004E88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26" name="Rectangle 7"/>
          <p:cNvSpPr/>
          <p:nvPr userDrawn="1"/>
        </p:nvSpPr>
        <p:spPr>
          <a:xfrm>
            <a:off x="0" y="0"/>
            <a:ext cx="9144000" cy="332570"/>
          </a:xfrm>
          <a:prstGeom prst="rect">
            <a:avLst/>
          </a:prstGeom>
          <a:solidFill>
            <a:srgbClr val="0066BC"/>
          </a:solidFill>
          <a:ln>
            <a:noFill/>
          </a:ln>
          <a:effectLst>
            <a:outerShdw blurRad="254000" dist="38100" dir="2700000" sx="99000" sy="99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Franklin Gothic Medium Cond" pitchFamily="34" charset="0"/>
            </a:endParaRPr>
          </a:p>
        </p:txBody>
      </p:sp>
      <p:sp>
        <p:nvSpPr>
          <p:cNvPr id="27" name="TextBox 26"/>
          <p:cNvSpPr txBox="1"/>
          <p:nvPr userDrawn="1"/>
        </p:nvSpPr>
        <p:spPr>
          <a:xfrm>
            <a:off x="323413" y="27786"/>
            <a:ext cx="83531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200" b="0" dirty="0" smtClean="0">
                <a:solidFill>
                  <a:schemeClr val="bg1"/>
                </a:solidFill>
                <a:effectLst/>
                <a:latin typeface="Arial Narrow" pitchFamily="34" charset="0"/>
              </a:rPr>
              <a:t>Приволжский Институт повышения квалификации ФНС России</a:t>
            </a:r>
            <a:endParaRPr lang="ru-RU" sz="1200" b="0" dirty="0"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2" y="12397"/>
            <a:ext cx="251408" cy="307777"/>
          </a:xfrm>
          <a:prstGeom prst="rect">
            <a:avLst/>
          </a:prstGeom>
        </p:spPr>
      </p:pic>
      <p:sp>
        <p:nvSpPr>
          <p:cNvPr id="30" name="TextBox 29"/>
          <p:cNvSpPr txBox="1"/>
          <p:nvPr userDrawn="1"/>
        </p:nvSpPr>
        <p:spPr>
          <a:xfrm>
            <a:off x="3999568" y="6608481"/>
            <a:ext cx="17620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defRPr>
            </a:lvl1pPr>
          </a:lstStyle>
          <a:p>
            <a:pPr lvl="0"/>
            <a:r>
              <a:rPr lang="ru-RU" sz="1200" dirty="0" smtClean="0">
                <a:effectLst/>
              </a:rPr>
              <a:t>Нижний Новгород</a:t>
            </a:r>
            <a:endParaRPr lang="ru-RU" sz="1200" dirty="0"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на  весь экра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8460540" y="6156098"/>
            <a:ext cx="611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550FB50B-C426-4715-BEE4-021F2EA88C50}" type="slidenum">
              <a:rPr lang="ru-RU" smtClean="0">
                <a:solidFill>
                  <a:srgbClr val="004E88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pPr algn="r"/>
              <a:t>‹#›</a:t>
            </a:fld>
            <a:endParaRPr lang="ru-RU" dirty="0">
              <a:solidFill>
                <a:srgbClr val="004E88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82388" y="692620"/>
            <a:ext cx="8784000" cy="792110"/>
          </a:xfrm>
        </p:spPr>
        <p:txBody>
          <a:bodyPr>
            <a:normAutofit/>
          </a:bodyPr>
          <a:lstStyle>
            <a:lvl1pPr algn="ctr">
              <a:defRPr sz="3600" b="0">
                <a:solidFill>
                  <a:srgbClr val="004E88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82388" y="1628750"/>
            <a:ext cx="8784000" cy="3888540"/>
          </a:xfrm>
        </p:spPr>
        <p:txBody>
          <a:bodyPr anchor="t">
            <a:noAutofit/>
          </a:bodyPr>
          <a:lstStyle>
            <a:lvl1pPr>
              <a:buClr>
                <a:srgbClr val="FA6500"/>
              </a:buClr>
              <a:defRPr sz="2800">
                <a:solidFill>
                  <a:srgbClr val="004E88"/>
                </a:solidFill>
              </a:defRPr>
            </a:lvl1pPr>
            <a:lvl2pPr>
              <a:buClr>
                <a:srgbClr val="FA6500"/>
              </a:buClr>
              <a:defRPr sz="2400">
                <a:solidFill>
                  <a:srgbClr val="004E88"/>
                </a:solidFill>
              </a:defRPr>
            </a:lvl2pPr>
            <a:lvl3pPr>
              <a:buClr>
                <a:srgbClr val="FA6500"/>
              </a:buClr>
              <a:defRPr sz="2400">
                <a:solidFill>
                  <a:srgbClr val="004E88"/>
                </a:solidFill>
              </a:defRPr>
            </a:lvl3pPr>
            <a:lvl4pPr>
              <a:buClr>
                <a:srgbClr val="FA6500"/>
              </a:buClr>
              <a:defRPr sz="2000">
                <a:solidFill>
                  <a:srgbClr val="004E88"/>
                </a:solidFill>
              </a:defRPr>
            </a:lvl4pPr>
            <a:lvl5pPr>
              <a:buClr>
                <a:srgbClr val="FA6500"/>
              </a:buClr>
              <a:defRPr sz="2000">
                <a:solidFill>
                  <a:srgbClr val="004E88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0000" y="908650"/>
            <a:ext cx="8784000" cy="136819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000" y="2276840"/>
            <a:ext cx="8784000" cy="295241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D40C6FC4-01C5-40DD-998A-0355B604F12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1" r:id="rId2"/>
    <p:sldLayoutId id="2147483670" r:id="rId3"/>
    <p:sldLayoutId id="2147483662" r:id="rId4"/>
    <p:sldLayoutId id="2147483669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rgbClr val="004E88"/>
          </a:solidFill>
          <a:latin typeface="Microsoft Sans Serif" panose="020B0604020202020204" pitchFamily="34" charset="0"/>
          <a:ea typeface="+mj-ea"/>
          <a:cs typeface="Microsoft Sans Serif" panose="020B060402020202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800" kern="1200">
          <a:solidFill>
            <a:srgbClr val="002948"/>
          </a:solidFill>
          <a:latin typeface="Corbel" pitchFamily="34" charset="0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rgbClr val="002948"/>
          </a:solidFill>
          <a:latin typeface="Corbel" pitchFamily="34" charset="0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rgbClr val="002948"/>
          </a:solidFill>
          <a:latin typeface="Corbel" pitchFamily="34" charset="0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rgbClr val="002948"/>
          </a:solidFill>
          <a:latin typeface="Corbel" pitchFamily="34" charset="0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rgbClr val="002948"/>
          </a:solidFill>
          <a:latin typeface="Corbel" pitchFamily="34" charset="0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ru-RU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«НАЛОГОВАЯ ОГОВОРКА» </a:t>
            </a:r>
            <a:r>
              <a:rPr lang="ru-RU" sz="3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КАК </a:t>
            </a:r>
            <a:r>
              <a:rPr lang="ru-RU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СПОСОБ ПРОЯВЛЕНИЯ ОСМОТРИТЕЛЬНОСТИ ПРИ ВЫБОРЕ КОНТРАГЕНТА</a:t>
            </a:r>
          </a:p>
        </p:txBody>
      </p:sp>
      <p:pic>
        <p:nvPicPr>
          <p:cNvPr id="2" name="Рисунок 1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80" t="14717" r="15544" b="41132"/>
          <a:stretch/>
        </p:blipFill>
        <p:spPr>
          <a:xfrm>
            <a:off x="6876320" y="3916757"/>
            <a:ext cx="1943802" cy="1943802"/>
          </a:xfrm>
        </p:spPr>
      </p:pic>
      <p:sp>
        <p:nvSpPr>
          <p:cNvPr id="7" name="Текст 6"/>
          <p:cNvSpPr>
            <a:spLocks noGrp="1"/>
          </p:cNvSpPr>
          <p:nvPr>
            <p:ph type="body" sz="quarter" idx="15"/>
          </p:nvPr>
        </p:nvSpPr>
        <p:spPr>
          <a:xfrm>
            <a:off x="1835621" y="4221110"/>
            <a:ext cx="4865420" cy="1655763"/>
          </a:xfrm>
        </p:spPr>
        <p:txBody>
          <a:bodyPr/>
          <a:lstStyle/>
          <a:p>
            <a:r>
              <a:rPr lang="ru-RU" dirty="0" smtClean="0"/>
              <a:t>Русакова Ольга Викторовна </a:t>
            </a:r>
          </a:p>
          <a:p>
            <a:r>
              <a:rPr lang="ru-RU" dirty="0"/>
              <a:t>д</a:t>
            </a:r>
            <a:r>
              <a:rPr lang="ru-RU" dirty="0" smtClean="0"/>
              <a:t>оцент, кандидат наук, доцент </a:t>
            </a:r>
          </a:p>
          <a:p>
            <a:r>
              <a:rPr lang="ru-RU" dirty="0" smtClean="0"/>
              <a:t>к</a:t>
            </a:r>
            <a:r>
              <a:rPr lang="ru-RU" dirty="0" smtClean="0"/>
              <a:t>афедра </a:t>
            </a:r>
            <a:r>
              <a:rPr lang="ru-RU" dirty="0" smtClean="0"/>
              <a:t>налогов и налогообложения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8347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23410" y="404580"/>
            <a:ext cx="8784000" cy="79211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2000" b="1" i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Выводы</a:t>
            </a:r>
            <a:endParaRPr lang="ru-RU" sz="2000" b="1" i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79390" y="1340710"/>
            <a:ext cx="8784000" cy="2808390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ru-RU" sz="2000" dirty="0"/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ru-RU" sz="2000" dirty="0"/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ru-RU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Заголовок 4"/>
          <p:cNvSpPr txBox="1">
            <a:spLocks/>
          </p:cNvSpPr>
          <p:nvPr/>
        </p:nvSpPr>
        <p:spPr>
          <a:xfrm>
            <a:off x="179390" y="1556740"/>
            <a:ext cx="8784000" cy="79211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rgbClr val="004E88"/>
                </a:solidFill>
                <a:latin typeface="Microsoft Sans Serif" panose="020B0604020202020204" pitchFamily="34" charset="0"/>
                <a:ea typeface="+mj-ea"/>
                <a:cs typeface="Microsoft Sans Serif" panose="020B060402020202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dirty="0">
              <a:solidFill>
                <a:srgbClr val="FA65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5420" y="1340710"/>
            <a:ext cx="8353160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4F8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понятие «налоговая оговорка» многогранно, законодательно не закреплено, поэтому, применяя этот термин, всегда необходимо указывать, о чем эта </a:t>
            </a:r>
            <a:r>
              <a:rPr lang="ru-RU" sz="2000" dirty="0" smtClean="0">
                <a:solidFill>
                  <a:srgbClr val="004F8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оговорка</a:t>
            </a:r>
            <a:endParaRPr lang="ru-RU" sz="2000" dirty="0">
              <a:solidFill>
                <a:srgbClr val="004F8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4F8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включение в договор подобной налоговой оговорки некоторым образом снижает налоговые риски покупателя, вместе с тем не является безусловным признаком проявления налогоплательщиком разумной коммерческой осмотрительности, а также не гарантирует налогоплательщику обязательной компенсации своих налоговых потерь </a:t>
            </a:r>
            <a:r>
              <a:rPr lang="ru-RU" sz="2000" dirty="0" smtClean="0">
                <a:solidFill>
                  <a:srgbClr val="004F8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поставщиком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9903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084682"/>
            <a:ext cx="9144000" cy="7206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solidFill>
                  <a:srgbClr val="004F8A"/>
                </a:solidFill>
              </a:rPr>
              <a:t>Спасибо за внимание!</a:t>
            </a:r>
            <a:endParaRPr lang="ru-RU" sz="4400" dirty="0">
              <a:solidFill>
                <a:srgbClr val="004F8A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660" y="188550"/>
            <a:ext cx="4896680" cy="4896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030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3851901" y="1340710"/>
            <a:ext cx="4968690" cy="3024420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Количество выездных налоговых проверок в 2020 году сократилось на треть и составило 6 тысяч, в том числе в связи с введением моратория на их проведение. Контрольные мероприятия дополнительно принесли в бюджет почти 300 млрд рублей. При этом более половины (158 млрд рублей) обеспечены аналитической </a:t>
            </a:r>
            <a:r>
              <a:rPr lang="ru-RU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работой*.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ru-RU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Заголовок 4"/>
          <p:cNvSpPr txBox="1">
            <a:spLocks/>
          </p:cNvSpPr>
          <p:nvPr/>
        </p:nvSpPr>
        <p:spPr>
          <a:xfrm>
            <a:off x="177963" y="404580"/>
            <a:ext cx="8784000" cy="79211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rgbClr val="004E88"/>
                </a:solidFill>
                <a:latin typeface="Microsoft Sans Serif" panose="020B0604020202020204" pitchFamily="34" charset="0"/>
                <a:ea typeface="+mj-ea"/>
                <a:cs typeface="Microsoft Sans Serif" panose="020B060402020202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170000"/>
              </a:lnSpc>
            </a:pPr>
            <a:r>
              <a:rPr lang="ru-RU" sz="2400" b="1" i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Даниил </a:t>
            </a:r>
            <a:r>
              <a:rPr lang="ru-RU" sz="2400" b="1" i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Егоров подвел итоги </a:t>
            </a:r>
            <a:r>
              <a:rPr lang="ru-RU" sz="2400" b="1" i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работы             налоговых </a:t>
            </a:r>
            <a:r>
              <a:rPr lang="ru-RU" sz="2400" b="1" i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органов в 2020 </a:t>
            </a:r>
            <a:r>
              <a:rPr lang="ru-RU" sz="2400" b="1" i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году</a:t>
            </a:r>
            <a:endParaRPr lang="ru-RU" sz="2400" b="1" i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8" name="Picture 4" descr=" 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78" t="858" r="22046"/>
          <a:stretch/>
        </p:blipFill>
        <p:spPr bwMode="auto">
          <a:xfrm flipH="1">
            <a:off x="467430" y="1484730"/>
            <a:ext cx="3245063" cy="3968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60494" y="5589300"/>
            <a:ext cx="8137130" cy="4517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>
                <a:solidFill>
                  <a:srgbClr val="004F8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</a:t>
            </a:r>
            <a:r>
              <a:rPr lang="en-US" dirty="0">
                <a:solidFill>
                  <a:srgbClr val="004F8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https://www.nalog.gov.ru/rn77/news/activities_fts/10558423/</a:t>
            </a:r>
            <a:endParaRPr lang="ru-RU" dirty="0">
              <a:solidFill>
                <a:srgbClr val="004F8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69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23410" y="404580"/>
            <a:ext cx="8784000" cy="79211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2800" b="1" i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Публичная декларация                                       целей и задач ФНС России 2020</a:t>
            </a:r>
            <a:endParaRPr lang="ru-RU" sz="2800" b="1" i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79390" y="1340710"/>
            <a:ext cx="8784000" cy="2808390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b="1" i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Цель №1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Повышение эффективности использования инструментов налогового администрирования, направленных на мотивирование налогоплательщиков к добровольной уплате налогов и сборов  и применению в сделках цен, соответствующих рыночным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b="1" i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Задача №2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Развитие и совершенствование методов побуждения налогоплательщиков к добровольному исполнению налоговых обязательств.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https://data.nalog.ru/html/sites/www.new.nalog.ru/docs/about_fts/pd2020_0520.pdf</a:t>
            </a:r>
            <a:endParaRPr lang="ru-RU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Заголовок 4"/>
          <p:cNvSpPr txBox="1">
            <a:spLocks/>
          </p:cNvSpPr>
          <p:nvPr/>
        </p:nvSpPr>
        <p:spPr>
          <a:xfrm>
            <a:off x="179390" y="1556740"/>
            <a:ext cx="8784000" cy="79211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rgbClr val="004E88"/>
                </a:solidFill>
                <a:latin typeface="Microsoft Sans Serif" panose="020B0604020202020204" pitchFamily="34" charset="0"/>
                <a:ea typeface="+mj-ea"/>
                <a:cs typeface="Microsoft Sans Serif" panose="020B060402020202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dirty="0">
              <a:solidFill>
                <a:srgbClr val="FA65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011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23410" y="404580"/>
            <a:ext cx="8784000" cy="79211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2800" b="1" i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Гражданский кодекс РФ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79390" y="1340710"/>
            <a:ext cx="8784000" cy="2808390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Статья 431.2 «Заверения об обстоятельствах»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ru-RU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Статья </a:t>
            </a: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406.1 «Возмещение потерь, возникших в случае наступления определенных в договоре обстоятельств»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ru-RU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П.18 Письма ФНС России от 10.03.2021 N БВ-4-7/3060@ 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«</a:t>
            </a: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 практике применения статьи 54.1 Налогового кодекса Российской Федерации» </a:t>
            </a:r>
          </a:p>
        </p:txBody>
      </p:sp>
      <p:sp>
        <p:nvSpPr>
          <p:cNvPr id="4" name="Заголовок 4"/>
          <p:cNvSpPr txBox="1">
            <a:spLocks/>
          </p:cNvSpPr>
          <p:nvPr/>
        </p:nvSpPr>
        <p:spPr>
          <a:xfrm>
            <a:off x="179390" y="1556740"/>
            <a:ext cx="8784000" cy="79211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rgbClr val="004E88"/>
                </a:solidFill>
                <a:latin typeface="Microsoft Sans Serif" panose="020B0604020202020204" pitchFamily="34" charset="0"/>
                <a:ea typeface="+mj-ea"/>
                <a:cs typeface="Microsoft Sans Serif" panose="020B060402020202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dirty="0">
              <a:solidFill>
                <a:srgbClr val="FA65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61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23410" y="404580"/>
            <a:ext cx="8784000" cy="79211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2800" b="1" i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«Налоговая оговорка»</a:t>
            </a:r>
            <a:endParaRPr lang="ru-RU" sz="2800" b="1" i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79390" y="1193565"/>
            <a:ext cx="8784000" cy="2808390"/>
          </a:xfrm>
        </p:spPr>
        <p:txBody>
          <a:bodyPr/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обычном понимании изначально термин «налоговая оговорка» применялся в трансграничных сделках в том смысле, что стороны договариваются о том, кто из участников договора обязуется уплатить налоговые платежи в бюджет в соответствии с законодательством страны, резидентом которой является 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контрагент.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п.9 </a:t>
            </a:r>
            <a:r>
              <a:rPr lang="ru-RU" sz="20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ст.226 НК </a:t>
            </a:r>
            <a:r>
              <a:rPr lang="ru-RU" sz="200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РФ запрет на включение налоговых оговорок по НДФЛ в условия договоров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под налоговой оговоркой понимается такое условие, при котором «налоговые агенты принимают на себя обязательства нести расходы, связанные с уплатой налога за физических лиц»</a:t>
            </a:r>
            <a:endParaRPr lang="ru-RU" sz="20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Заголовок 4"/>
          <p:cNvSpPr txBox="1">
            <a:spLocks/>
          </p:cNvSpPr>
          <p:nvPr/>
        </p:nvSpPr>
        <p:spPr>
          <a:xfrm>
            <a:off x="179390" y="1556740"/>
            <a:ext cx="8784000" cy="79211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rgbClr val="004E88"/>
                </a:solidFill>
                <a:latin typeface="Microsoft Sans Serif" panose="020B0604020202020204" pitchFamily="34" charset="0"/>
                <a:ea typeface="+mj-ea"/>
                <a:cs typeface="Microsoft Sans Serif" panose="020B060402020202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dirty="0">
              <a:solidFill>
                <a:srgbClr val="FA65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552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23410" y="404580"/>
            <a:ext cx="8784000" cy="79211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2800" b="1" i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«Налоговая оговорка» в контексте настоящей статьи</a:t>
            </a:r>
            <a:endParaRPr lang="ru-RU" sz="2800" b="1" i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79390" y="1772770"/>
            <a:ext cx="8784000" cy="2808390"/>
          </a:xfrm>
        </p:spPr>
        <p:txBody>
          <a:bodyPr/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как особое условие договора, позволяющее покупателю (заказчику) не применять вычет по НДС по операциям с поставщиком (подрядчиком), по которому налоговый орган установил наличие налогового «разрыва», то есть несформированного источника для вычета по НДС. При наличии так называемой «налоговой оговорки» </a:t>
            </a:r>
            <a:r>
              <a:rPr lang="ru-RU" sz="2000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покупатель</a:t>
            </a: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(заказчик) </a:t>
            </a:r>
            <a:r>
              <a:rPr lang="ru-RU" sz="2000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имеет право взыскать с поставщика </a:t>
            </a: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(подрядчика) </a:t>
            </a:r>
            <a:r>
              <a:rPr lang="ru-RU" sz="2000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сумму не примененного вычета как имущественную потерю покупателя.</a:t>
            </a:r>
            <a:endParaRPr lang="ru-RU" sz="2000" b="1" i="1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Заголовок 4"/>
          <p:cNvSpPr txBox="1">
            <a:spLocks/>
          </p:cNvSpPr>
          <p:nvPr/>
        </p:nvSpPr>
        <p:spPr>
          <a:xfrm>
            <a:off x="179390" y="1556740"/>
            <a:ext cx="8784000" cy="79211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rgbClr val="004E88"/>
                </a:solidFill>
                <a:latin typeface="Microsoft Sans Serif" panose="020B0604020202020204" pitchFamily="34" charset="0"/>
                <a:ea typeface="+mj-ea"/>
                <a:cs typeface="Microsoft Sans Serif" panose="020B060402020202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dirty="0">
              <a:solidFill>
                <a:srgbClr val="FA65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791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23410" y="404580"/>
            <a:ext cx="8784000" cy="79211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2800" b="1" i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Отраслевые проекты ФНС России</a:t>
            </a:r>
            <a:endParaRPr lang="ru-RU" sz="2800" b="1" i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79390" y="1340710"/>
            <a:ext cx="8784000" cy="2808390"/>
          </a:xfrm>
        </p:spPr>
        <p:txBody>
          <a:bodyPr/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Хартия </a:t>
            </a: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участников рынка перевозок грузовым автомобильным 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транспортом*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https://xn----7sbb4a2bjddu8h.xn--80ai4af.xn--p1acf/formy-dokumentov</a:t>
            </a:r>
            <a:endParaRPr lang="ru-RU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ru-RU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Реестр </a:t>
            </a: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добросовестных </a:t>
            </a:r>
            <a:r>
              <a:rPr lang="ru-RU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фасилити</a:t>
            </a: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-операторов «</a:t>
            </a:r>
            <a:r>
              <a:rPr lang="ru-RU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БелыйФМ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»**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**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https://xn--90aimhg1c7b.xn--80ai4af.xn--p1acf/documents/</a:t>
            </a:r>
            <a:endParaRPr lang="ru-RU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Заголовок 4"/>
          <p:cNvSpPr txBox="1">
            <a:spLocks/>
          </p:cNvSpPr>
          <p:nvPr/>
        </p:nvSpPr>
        <p:spPr>
          <a:xfrm>
            <a:off x="179390" y="1556740"/>
            <a:ext cx="8784000" cy="79211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rgbClr val="004E88"/>
                </a:solidFill>
                <a:latin typeface="Microsoft Sans Serif" panose="020B0604020202020204" pitchFamily="34" charset="0"/>
                <a:ea typeface="+mj-ea"/>
                <a:cs typeface="Microsoft Sans Serif" panose="020B060402020202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dirty="0">
              <a:solidFill>
                <a:srgbClr val="FA65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682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23410" y="404580"/>
            <a:ext cx="8784000" cy="79211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2000" b="1" i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Письмо </a:t>
            </a:r>
            <a:r>
              <a:rPr lang="ru-RU" sz="2000" b="1" i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ФНС России от 10.03.2021 N БВ-4-7/3060@ «О практике применения статьи 54.1 </a:t>
            </a:r>
            <a:r>
              <a:rPr lang="ru-RU" sz="2000" b="1" i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НК РФ» </a:t>
            </a:r>
            <a:endParaRPr lang="ru-RU" sz="2000" b="1" i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79390" y="1340710"/>
            <a:ext cx="8784000" cy="2808390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18. Налогоплательщик, не реализовав в случае, </a:t>
            </a:r>
            <a:r>
              <a:rPr lang="ru-RU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предусмотренном п.17 </a:t>
            </a:r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настоящих разъяснений, право на учет расходов и применение налоговых вычетов сумм </a:t>
            </a:r>
            <a:r>
              <a:rPr lang="ru-RU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НДС в </a:t>
            </a:r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размере, на который он рассчитывал, совершая операции, </a:t>
            </a:r>
            <a:r>
              <a:rPr lang="ru-RU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вправе требовать взыскания </a:t>
            </a:r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соответствующих </a:t>
            </a:r>
            <a:r>
              <a:rPr lang="ru-RU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убытков с лиц, виновных в их причинении </a:t>
            </a:r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(с субъекта, от имени которого был подписан договор и который ввел налогоплательщика в заблуждение относительно обстоятельств ведения им деятельности и наличия ресурсов для исполнения, а также с лиц, контролировавших данного субъекта и использовавших его для реализации противоправной цели - уклонения от уплаты налогов). Данный подход нашел отражение </a:t>
            </a:r>
            <a:r>
              <a:rPr lang="ru-RU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</a:t>
            </a:r>
            <a:r>
              <a:rPr lang="ru-RU" sz="1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Определении </a:t>
            </a:r>
            <a:r>
              <a:rPr lang="ru-RU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Верховного Суда </a:t>
            </a:r>
            <a:r>
              <a:rPr lang="ru-RU" sz="1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РФ </a:t>
            </a:r>
            <a:r>
              <a:rPr lang="ru-RU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 28.09.2017 N 308-ЭС17-13430.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ru-RU" sz="2000" dirty="0"/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ru-RU" sz="2000" dirty="0"/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ru-RU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Заголовок 4"/>
          <p:cNvSpPr txBox="1">
            <a:spLocks/>
          </p:cNvSpPr>
          <p:nvPr/>
        </p:nvSpPr>
        <p:spPr>
          <a:xfrm>
            <a:off x="179390" y="1556740"/>
            <a:ext cx="8784000" cy="79211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rgbClr val="004E88"/>
                </a:solidFill>
                <a:latin typeface="Microsoft Sans Serif" panose="020B0604020202020204" pitchFamily="34" charset="0"/>
                <a:ea typeface="+mj-ea"/>
                <a:cs typeface="Microsoft Sans Serif" panose="020B060402020202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dirty="0">
              <a:solidFill>
                <a:srgbClr val="FA65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215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23410" y="404580"/>
            <a:ext cx="8784000" cy="79211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2000" b="1" i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Отрицательная судебная практика</a:t>
            </a:r>
            <a:endParaRPr lang="ru-RU" sz="2000" b="1" i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79390" y="1340710"/>
            <a:ext cx="8784000" cy="2808390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ru-RU" sz="2000" dirty="0"/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ru-RU" sz="2000" dirty="0"/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ru-RU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Заголовок 4"/>
          <p:cNvSpPr txBox="1">
            <a:spLocks/>
          </p:cNvSpPr>
          <p:nvPr/>
        </p:nvSpPr>
        <p:spPr>
          <a:xfrm>
            <a:off x="179390" y="1556740"/>
            <a:ext cx="8784000" cy="79211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rgbClr val="004E88"/>
                </a:solidFill>
                <a:latin typeface="Microsoft Sans Serif" panose="020B0604020202020204" pitchFamily="34" charset="0"/>
                <a:ea typeface="+mj-ea"/>
                <a:cs typeface="Microsoft Sans Serif" panose="020B060402020202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dirty="0">
              <a:solidFill>
                <a:srgbClr val="FA65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5420" y="1340710"/>
            <a:ext cx="8353160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4F8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Определение Верховного Суда РФ от 03.10.2019 N 308-ЭС19-16594 по делу N </a:t>
            </a:r>
            <a:r>
              <a:rPr lang="ru-RU" sz="2000" dirty="0" smtClean="0">
                <a:solidFill>
                  <a:srgbClr val="004F8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А53-8826/2018 (ООО </a:t>
            </a:r>
            <a:r>
              <a:rPr lang="ru-RU" sz="2000" dirty="0">
                <a:solidFill>
                  <a:srgbClr val="004F8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«Торговый дом «Риф</a:t>
            </a:r>
            <a:r>
              <a:rPr lang="ru-RU" sz="2000" dirty="0" smtClean="0">
                <a:solidFill>
                  <a:srgbClr val="004F8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»)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4F8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Постановление АС </a:t>
            </a:r>
            <a:r>
              <a:rPr lang="ru-RU" sz="2000" dirty="0">
                <a:solidFill>
                  <a:srgbClr val="004F8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Северо-Кавказского округа от 03.07.2019 по делу №А53-17092/2018 (ООО «Золотая семечка</a:t>
            </a:r>
            <a:r>
              <a:rPr lang="ru-RU" sz="2000" dirty="0" smtClean="0">
                <a:solidFill>
                  <a:srgbClr val="004F8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»)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4F8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Определение </a:t>
            </a:r>
            <a:r>
              <a:rPr lang="ru-RU" sz="2000" dirty="0">
                <a:solidFill>
                  <a:srgbClr val="004F8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Верховного Суда РФ от 15.10.2019 №308-ЭС19-17205 по делу №А53-20058/2018 (ЗАО «Юг Руси</a:t>
            </a:r>
            <a:r>
              <a:rPr lang="ru-RU" sz="2000" dirty="0" smtClean="0">
                <a:solidFill>
                  <a:srgbClr val="004F8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»)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4F8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Постановление </a:t>
            </a:r>
            <a:r>
              <a:rPr lang="ru-RU" sz="2000" dirty="0">
                <a:solidFill>
                  <a:srgbClr val="004F8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АС Западно-Сибирского округа от 17.09.2019 по делу №А45-45852/2018 (ООО «Сибирские продукты») и др.</a:t>
            </a:r>
          </a:p>
          <a:p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2907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1982</TotalTime>
  <Words>675</Words>
  <Application>Microsoft Office PowerPoint</Application>
  <PresentationFormat>Экран (4:3)</PresentationFormat>
  <Paragraphs>55</Paragraphs>
  <Slides>11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1" baseType="lpstr">
      <vt:lpstr>Arial</vt:lpstr>
      <vt:lpstr>Arial Narrow</vt:lpstr>
      <vt:lpstr>Calibri</vt:lpstr>
      <vt:lpstr>Corbel</vt:lpstr>
      <vt:lpstr>Franklin Gothic Medium Cond</vt:lpstr>
      <vt:lpstr>Impact</vt:lpstr>
      <vt:lpstr>Microsoft Sans Serif</vt:lpstr>
      <vt:lpstr>Times New Roman</vt:lpstr>
      <vt:lpstr>Verdana</vt:lpstr>
      <vt:lpstr>NewsPrint</vt:lpstr>
      <vt:lpstr>«НАЛОГОВАЯ ОГОВОРКА»            КАК СПОСОБ ПРОЯВЛЕНИЯ ОСМОТРИТЕЛЬНОСТИ ПРИ ВЫБОРЕ КОНТРАГЕНТА</vt:lpstr>
      <vt:lpstr>Презентация PowerPoint</vt:lpstr>
      <vt:lpstr>Публичная декларация                                       целей и задач ФНС России 2020</vt:lpstr>
      <vt:lpstr>Гражданский кодекс РФ</vt:lpstr>
      <vt:lpstr>«Налоговая оговорка»</vt:lpstr>
      <vt:lpstr>«Налоговая оговорка» в контексте настоящей статьи</vt:lpstr>
      <vt:lpstr>Отраслевые проекты ФНС России</vt:lpstr>
      <vt:lpstr>Письмо ФНС России от 10.03.2021 N БВ-4-7/3060@ «О практике применения статьи 54.1 НК РФ» </vt:lpstr>
      <vt:lpstr>Отрицательная судебная практика</vt:lpstr>
      <vt:lpstr>Выводы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Карпеева Надежда Марковна</dc:creator>
  <cp:lastModifiedBy>Русакова Ольга Викторовна</cp:lastModifiedBy>
  <cp:revision>226</cp:revision>
  <dcterms:created xsi:type="dcterms:W3CDTF">2015-10-02T11:35:46Z</dcterms:created>
  <dcterms:modified xsi:type="dcterms:W3CDTF">2021-05-25T05:24:00Z</dcterms:modified>
</cp:coreProperties>
</file>