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314" r:id="rId2"/>
    <p:sldId id="372" r:id="rId3"/>
    <p:sldId id="334" r:id="rId4"/>
    <p:sldId id="383" r:id="rId5"/>
    <p:sldId id="370" r:id="rId6"/>
    <p:sldId id="332" r:id="rId7"/>
    <p:sldId id="371" r:id="rId8"/>
    <p:sldId id="369" r:id="rId9"/>
    <p:sldId id="373" r:id="rId10"/>
    <p:sldId id="365" r:id="rId11"/>
    <p:sldId id="364" r:id="rId12"/>
    <p:sldId id="374" r:id="rId13"/>
    <p:sldId id="366" r:id="rId14"/>
    <p:sldId id="375" r:id="rId15"/>
    <p:sldId id="382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2E054DA-DB60-4127-996B-1E4DF7A336E5}" type="datetimeFigureOut">
              <a:rPr lang="ru-RU"/>
              <a:pPr>
                <a:defRPr/>
              </a:pPr>
              <a:t>25.05.2021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BA9F036-BD7D-4F8F-9C5B-FA7B59C5A9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5389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79166A9-2632-4A07-94BA-39D81157F457}" type="slidenum">
              <a:rPr lang="ru-RU" altLang="ru-RU" smtClean="0"/>
              <a:pPr eaLnBrk="1" hangingPunct="1"/>
              <a:t>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7B788AF-29EE-4D29-B447-23F685B672B6}" type="slidenum">
              <a:rPr lang="ru-RU" altLang="ru-RU" smtClean="0"/>
              <a:pPr eaLnBrk="1" hangingPunct="1"/>
              <a:t>15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2F767-1BA5-458D-81B5-E5170EFBF9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324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A79E2-5A73-437D-BDB6-53D2A06AFE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107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ADEE9-08C5-44A9-B287-872859F1D2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931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/>
          <a:srcRect t="81480"/>
          <a:stretch/>
        </p:blipFill>
        <p:spPr>
          <a:xfrm>
            <a:off x="0" y="5700713"/>
            <a:ext cx="9144000" cy="1184275"/>
          </a:xfrm>
          <a:prstGeom prst="rect">
            <a:avLst/>
          </a:prstGeom>
          <a:effectLst>
            <a:outerShdw blurRad="254000" dist="38100" dir="2700000" sx="99000" sy="99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</p:pic>
      <p:sp>
        <p:nvSpPr>
          <p:cNvPr id="6" name="Rectangle 7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solidFill>
            <a:srgbClr val="0065B0"/>
          </a:solidFill>
          <a:ln>
            <a:noFill/>
          </a:ln>
          <a:effectLst>
            <a:outerShdw blurRad="254000" dist="38100" dir="2700000" sx="99000" sy="99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 dirty="0">
              <a:latin typeface="Franklin Gothic Medium Cond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36513"/>
            <a:ext cx="91440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ПРИВОЛЖСКИЙ ИНСТИТУТ ПОВЫШЕНИЯ КВАЛИФИКАЦИИ ФНС РОССИИ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3821113" y="6453188"/>
            <a:ext cx="188595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65000"/>
                      <a:lumOff val="35000"/>
                    </a:schemeClr>
                  </a:outerShdw>
                </a:effectLst>
                <a:latin typeface="Arial Narrow" pitchFamily="34" charset="0"/>
              </a:rPr>
              <a:t>Нижний Новгород</a:t>
            </a:r>
          </a:p>
        </p:txBody>
      </p:sp>
      <p:pic>
        <p:nvPicPr>
          <p:cNvPr id="9" name="Изображение 10" descr="FNS_vizitka_for_rukovodstv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90805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8388350" y="36513"/>
            <a:ext cx="7334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6701040" y="3861060"/>
            <a:ext cx="1620000" cy="2160000"/>
          </a:xfrm>
          <a:ln>
            <a:noFill/>
          </a:ln>
          <a:effectLst>
            <a:outerShdw blurRad="254000" dist="38100" dir="2700000" sx="99000" sy="99000" algn="tl" rotWithShape="0">
              <a:schemeClr val="bg1">
                <a:lumMod val="65000"/>
                <a:alpha val="40000"/>
              </a:schemeClr>
            </a:outerShdw>
          </a:effectLst>
        </p:spPr>
        <p:txBody>
          <a:bodyPr/>
          <a:lstStyle>
            <a:lvl1pPr marL="0" indent="0" algn="ctr">
              <a:buNone/>
              <a:defRPr sz="1600">
                <a:effectLst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434060"/>
            <a:ext cx="7543800" cy="3075090"/>
          </a:xfrm>
        </p:spPr>
        <p:txBody>
          <a:bodyPr/>
          <a:lstStyle>
            <a:lvl1pPr>
              <a:defRPr sz="500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effectLst>
                  <a:outerShdw blurRad="254000" dist="38100" dir="2700000" sx="99000" sy="99000" algn="tl" rotWithShape="0">
                    <a:schemeClr val="bg1">
                      <a:lumMod val="65000"/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5"/>
          </p:nvPr>
        </p:nvSpPr>
        <p:spPr>
          <a:xfrm>
            <a:off x="2411413" y="4437375"/>
            <a:ext cx="4321175" cy="1655763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rgbClr val="002948"/>
                </a:solidFill>
              </a:defRPr>
            </a:lvl1pPr>
            <a:lvl2pPr marL="266700" indent="-266700" algn="l">
              <a:defRPr sz="1800">
                <a:solidFill>
                  <a:srgbClr val="004070"/>
                </a:solidFill>
              </a:defRPr>
            </a:lvl2pPr>
            <a:lvl3pPr marL="266700" indent="-266700" algn="l">
              <a:defRPr sz="1800">
                <a:solidFill>
                  <a:srgbClr val="004070"/>
                </a:solidFill>
              </a:defRPr>
            </a:lvl3pPr>
            <a:lvl5pPr marL="1143000" indent="0">
              <a:buNone/>
              <a:defRPr sz="1800">
                <a:solidFill>
                  <a:srgbClr val="004070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68728031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75B63-31E3-48DD-95F6-86EFF4A1E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547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C3F46-7567-4975-AC40-B102E36432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463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E4486-753A-468C-A47A-E5D9AF62FB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257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EE9B0-A744-4207-9C15-2F7A8293AE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189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16C15-1CA3-4F6C-82C1-4152193A71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609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0E639-65A0-49C0-BEDF-D4B3D57B10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214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6A3FA-849C-4E55-AF5B-52DAE5DC63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05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13D66-EA37-4CE9-B542-65B684E05F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011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22A056B-5B89-4E0E-A57E-3A530ED1D5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543800" cy="2880320"/>
          </a:xfrm>
          <a:extLst/>
        </p:spPr>
        <p:txBody>
          <a:bodyPr/>
          <a:lstStyle/>
          <a:p>
            <a:r>
              <a:rPr lang="ru-RU" sz="3200" b="1" dirty="0">
                <a:effectLst/>
              </a:rPr>
              <a:t>Капитал культуры как ресурс профессионального развития государственных гражданских служащих</a:t>
            </a:r>
          </a:p>
        </p:txBody>
      </p:sp>
      <p:sp>
        <p:nvSpPr>
          <p:cNvPr id="3075" name="Текст 4"/>
          <p:cNvSpPr>
            <a:spLocks noGrp="1"/>
          </p:cNvSpPr>
          <p:nvPr>
            <p:ph type="body" sz="quarter" idx="15"/>
          </p:nvPr>
        </p:nvSpPr>
        <p:spPr>
          <a:xfrm>
            <a:off x="4572000" y="4508500"/>
            <a:ext cx="4321175" cy="1655763"/>
          </a:xfrm>
        </p:spPr>
        <p:txBody>
          <a:bodyPr/>
          <a:lstStyle/>
          <a:p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Арсеньева Т.И.</a:t>
            </a:r>
          </a:p>
          <a:p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профессор</a:t>
            </a:r>
          </a:p>
          <a:p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кафедра социально-правовых дисциплин</a:t>
            </a:r>
          </a:p>
          <a:p>
            <a:endParaRPr lang="ru-RU" altLang="ru-RU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6335713"/>
          </a:xfrm>
          <a:solidFill>
            <a:schemeClr val="bg1"/>
          </a:solidFill>
          <a:ln w="19050">
            <a:solidFill>
              <a:srgbClr val="FF0066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опасные признаки и угрозы гуманитарного кризиса: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девальвация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традиционных ценностей и ценностных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 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снижение интеллектуального и культурного уровня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общества 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искажение исторической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памяти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атомизация и разрыв традиционных социальных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связей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усиление агрессии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нетерпимости,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асоциального поведения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прежде всего в подростковой и молодежной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среде и т.п.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ru-RU" alt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152" y="5589240"/>
            <a:ext cx="827513" cy="905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507288" cy="6335713"/>
          </a:xfrm>
          <a:solidFill>
            <a:schemeClr val="bg1"/>
          </a:solidFill>
          <a:ln w="19050">
            <a:solidFill>
              <a:srgbClr val="FF0066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«Стратегия государственной культурной политики до 2030 года» отводит культуре ведущую роль в формировании человеческого капитала, создающего экономику знаний. </a:t>
            </a:r>
            <a:endParaRPr lang="ru-RU" alt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endParaRPr lang="ru-RU" alt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Информационное общество – это общество, ядром которого является образованный человек с развитым интеллектом и высоким уровнем культуры.</a:t>
            </a:r>
            <a:endParaRPr lang="ru-RU" alt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endParaRPr lang="ru-RU" alt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157192"/>
            <a:ext cx="2705389" cy="1302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843" y="4941168"/>
            <a:ext cx="1867556" cy="1239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680" y="5178714"/>
            <a:ext cx="1974850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351989"/>
            <a:ext cx="1766704" cy="1178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16633"/>
            <a:ext cx="8856538" cy="6552456"/>
          </a:xfrm>
          <a:solidFill>
            <a:schemeClr val="bg1"/>
          </a:solidFill>
          <a:ln w="19050">
            <a:solidFill>
              <a:srgbClr val="FF0066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ru-RU" sz="3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культурная политика будет реализована </a:t>
            </a:r>
            <a:r>
              <a:rPr lang="ru-RU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позиций системного подхода: </a:t>
            </a:r>
          </a:p>
          <a:p>
            <a:pPr eaLnBrk="1" hangingPunct="1">
              <a:lnSpc>
                <a:spcPct val="90000"/>
              </a:lnSpc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собственно сферы культуры</a:t>
            </a:r>
          </a:p>
          <a:p>
            <a:pPr eaLnBrk="1" hangingPunct="1">
              <a:lnSpc>
                <a:spcPct val="90000"/>
              </a:lnSpc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образования</a:t>
            </a:r>
          </a:p>
          <a:p>
            <a:pPr eaLnBrk="1" hangingPunct="1">
              <a:lnSpc>
                <a:spcPct val="90000"/>
              </a:lnSpc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межнациональных отношений, международное культурное и гуманитарное сотрудничество</a:t>
            </a:r>
          </a:p>
          <a:p>
            <a:pPr eaLnBrk="1" hangingPunct="1">
              <a:lnSpc>
                <a:spcPct val="90000"/>
              </a:lnSpc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детского и молодежного движения, формирование единого информационного пространства страны в целях просвещения, воспитания и самовоспитания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alt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464950"/>
            <a:ext cx="837034" cy="915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5888"/>
            <a:ext cx="8785225" cy="6626225"/>
          </a:xfrm>
          <a:solidFill>
            <a:schemeClr val="bg1"/>
          </a:solidFill>
          <a:ln w="19050">
            <a:solidFill>
              <a:srgbClr val="FF0066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ru-RU" sz="3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того:</a:t>
            </a:r>
          </a:p>
          <a:p>
            <a:pPr eaLnBrk="1" hangingPunct="1">
              <a:lnSpc>
                <a:spcPct val="90000"/>
              </a:lnSpc>
            </a:pPr>
            <a:r>
              <a:rPr lang="ru-RU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Поскольку масштабная задача укрепления единства российского общества через приоритет культуры ставится впервые в новейшей истории, единичные акты не приведут к достижению поставленных целей</a:t>
            </a:r>
          </a:p>
          <a:p>
            <a:pPr eaLnBrk="1" hangingPunct="1">
              <a:lnSpc>
                <a:spcPct val="90000"/>
              </a:lnSpc>
            </a:pPr>
            <a:r>
              <a:rPr lang="ru-RU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Использование культуры как приоритетного ресурса государственного управления возможно лишь при том условии,   что система управления процессами культурного развития должна быть создана на новых принципах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endParaRPr lang="ru-RU" sz="2800" dirty="0" smtClean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919380"/>
            <a:ext cx="684924" cy="7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15888"/>
            <a:ext cx="8928100" cy="6626225"/>
          </a:xfrm>
          <a:solidFill>
            <a:schemeClr val="bg1"/>
          </a:solidFill>
          <a:ln w="19050">
            <a:solidFill>
              <a:srgbClr val="FF0066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Адекватные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и процессы имеющейся системы управления необходимо встроить в новую систему управления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и мониторингу достижения целей государственной культурной политики по разработанным критериям. 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«Стратегии…»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обозначен один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факторов, препятствующих реализации поставленных задач в сфере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-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действующие документы стратегического планирования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 не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полной мере учитывают стратегическую значимость потенциала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 eaLnBrk="1" hangingPunct="1">
              <a:lnSpc>
                <a:spcPct val="90000"/>
              </a:lnSpc>
              <a:buFontTx/>
              <a:buNone/>
            </a:pPr>
            <a:endParaRPr lang="ru-RU" altLang="ru-RU" sz="34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endParaRPr lang="ru-RU" alt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643976"/>
            <a:ext cx="739205" cy="80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543800" cy="1800200"/>
          </a:xfrm>
          <a:extLst/>
        </p:spPr>
        <p:txBody>
          <a:bodyPr/>
          <a:lstStyle/>
          <a:p>
            <a:pPr>
              <a:defRPr/>
            </a:pPr>
            <a:r>
              <a:rPr lang="ru-RU" sz="2800" b="1" dirty="0">
                <a:effectLst/>
              </a:rPr>
              <a:t>Капитал культуры как ресурс профессионального развития государственных гражданских служащих</a:t>
            </a:r>
            <a:endParaRPr lang="ru-RU" sz="2800" b="1" dirty="0">
              <a:effectLst/>
              <a:latin typeface="+mn-lt"/>
              <a:cs typeface="Times New Roman" pitchFamily="18" charset="0"/>
            </a:endParaRPr>
          </a:p>
        </p:txBody>
      </p:sp>
      <p:sp>
        <p:nvSpPr>
          <p:cNvPr id="23555" name="Текст 4"/>
          <p:cNvSpPr>
            <a:spLocks noGrp="1"/>
          </p:cNvSpPr>
          <p:nvPr>
            <p:ph type="body" sz="quarter" idx="15"/>
          </p:nvPr>
        </p:nvSpPr>
        <p:spPr>
          <a:xfrm>
            <a:off x="539750" y="3357563"/>
            <a:ext cx="7777163" cy="2806700"/>
          </a:xfrm>
        </p:spPr>
        <p:txBody>
          <a:bodyPr/>
          <a:lstStyle/>
          <a:p>
            <a:pPr algn="ctr"/>
            <a:r>
              <a:rPr lang="ru-RU" alt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Арсеньева Т.И.</a:t>
            </a:r>
          </a:p>
          <a:p>
            <a:endParaRPr lang="ru-RU" altLang="ru-RU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333375"/>
            <a:ext cx="8291512" cy="6264275"/>
          </a:xfrm>
          <a:solidFill>
            <a:schemeClr val="bg1"/>
          </a:solidFill>
          <a:ln>
            <a:solidFill>
              <a:srgbClr val="FF0066"/>
            </a:solidFill>
            <a:miter lim="800000"/>
            <a:headEnd/>
            <a:tailEnd/>
          </a:ln>
        </p:spPr>
        <p:txBody>
          <a:bodyPr/>
          <a:lstStyle/>
          <a:p>
            <a:pPr marL="0" indent="0" algn="r">
              <a:buFontTx/>
              <a:buNone/>
            </a:pP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в мире происходит перенос центра тяжести экономического развития с материальных сфер производства на наукоемкие и высокотехнологичные сферы. </a:t>
            </a:r>
          </a:p>
          <a:p>
            <a:pPr marL="0" indent="0">
              <a:buFontTx/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Бурный рост информационного сектора экономики определяется долей суммарного рабочего времени, затрачиваемого на работу с информацией. </a:t>
            </a:r>
          </a:p>
          <a:p>
            <a:pPr marL="0" indent="0" algn="r">
              <a:buFontTx/>
              <a:buNone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многих развитых странах мира таким видом деятельности занято до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65% трудоспособного населения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и наблюдается тенденция к неуклонному росту.</a:t>
            </a:r>
            <a:endParaRPr lang="ru-RU" alt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25" y="4797152"/>
            <a:ext cx="2328044" cy="1548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333375"/>
            <a:ext cx="8856662" cy="6335713"/>
          </a:xfrm>
          <a:solidFill>
            <a:schemeClr val="bg1"/>
          </a:solidFill>
          <a:ln w="19050">
            <a:solidFill>
              <a:srgbClr val="FF0066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начале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XXI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века изменилось понятие конкурентоспособности. 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Конкурентоспособность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национальных экономик оценивается теперь через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рабочей силы, то есть через «человеческий капитал». 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Одной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специфических особенностей человеческого капитала является его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неликвидность как актива вследствие неотделимости от личности. 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endParaRPr lang="ru-RU" sz="2800" dirty="0"/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ru-RU" sz="2800" dirty="0" smtClean="0"/>
              <a:t>. </a:t>
            </a:r>
            <a:endParaRPr lang="ru-RU" altLang="ru-RU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8" descr="ÐÐ°ÑÑÐ¸Ð½ÐºÐ¸ Ð¿Ð¾ Ð·Ð°Ð¿ÑÐ¾ÑÑ ÐºÐ»Ð¸ÐµÐ½ÑÐ¾Ð¾ÑÐ¸ÐµÐ½ÑÐ¸ÑÐ¾Ð²Ð°Ð½Ð½Ð¾ÑÑÑ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301208"/>
            <a:ext cx="1489681" cy="126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333375"/>
            <a:ext cx="8856662" cy="6335713"/>
          </a:xfrm>
          <a:solidFill>
            <a:schemeClr val="bg1"/>
          </a:solidFill>
          <a:ln w="19050">
            <a:solidFill>
              <a:srgbClr val="FF0066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ru-RU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Четыре </a:t>
            </a:r>
            <a:r>
              <a:rPr lang="ru-RU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</a:t>
            </a:r>
            <a:r>
              <a:rPr lang="ru-RU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компонента человеческого капитала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 здоровья 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 образования 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ru-RU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социально-психологический капитал 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ru-RU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 культуры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ru-RU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ru-RU" sz="4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и 2 – изнашиваются со временем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ru-RU" sz="4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и 4 - неисчерпаемы</a:t>
            </a:r>
            <a:endParaRPr lang="ru-RU" sz="4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11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04800"/>
            <a:ext cx="8505825" cy="6335713"/>
          </a:xfrm>
          <a:solidFill>
            <a:schemeClr val="bg1"/>
          </a:solidFill>
          <a:ln w="19050">
            <a:solidFill>
              <a:srgbClr val="FF0066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известно, мотивация и система ценностей, опирающиеся на культуру,  </a:t>
            </a:r>
            <a:r>
              <a:rPr lang="ru-RU" sz="3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способны к </a:t>
            </a:r>
            <a:r>
              <a:rPr lang="ru-RU" sz="3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позитивному накоплению</a:t>
            </a:r>
            <a:r>
              <a:rPr lang="ru-RU" sz="3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endParaRPr lang="ru-RU" sz="3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endParaRPr lang="ru-RU" sz="3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endParaRPr lang="ru-RU" sz="3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endParaRPr lang="ru-RU" sz="3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endParaRPr lang="ru-RU" sz="3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sz="3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Важнейшее </a:t>
            </a:r>
            <a:r>
              <a:rPr lang="ru-RU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условие данного явления – ни собственно культура, ни ее глубинные пласты не </a:t>
            </a:r>
            <a:r>
              <a:rPr lang="ru-RU" sz="3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подвергаться </a:t>
            </a:r>
            <a:r>
              <a:rPr lang="ru-RU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насильственному внешнему разрушению</a:t>
            </a:r>
            <a:r>
              <a:rPr lang="ru-RU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050" name="Picture 2" descr="https://fb.ru/media/i/2/3/1/4/6/1/9/i/23146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844824"/>
            <a:ext cx="3426840" cy="2284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88913"/>
            <a:ext cx="8291512" cy="6408737"/>
          </a:xfrm>
          <a:solidFill>
            <a:schemeClr val="bg1"/>
          </a:solidFill>
          <a:ln>
            <a:solidFill>
              <a:srgbClr val="FF0066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ru-RU" altLang="ru-RU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- </a:t>
            </a:r>
          </a:p>
          <a:p>
            <a:pPr marL="0" indent="0" algn="ctr">
              <a:buFontTx/>
              <a:buNone/>
            </a:pPr>
            <a:r>
              <a:rPr lang="ru-RU" alt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не только системная совокупность материальных и духовных ценностей, а и </a:t>
            </a:r>
            <a:r>
              <a:rPr lang="ru-RU" altLang="ru-RU" sz="40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 выработанный способ ведения </a:t>
            </a:r>
            <a:r>
              <a:rPr lang="ru-RU" altLang="ru-RU" sz="40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endParaRPr lang="ru-RU" altLang="ru-RU" sz="4000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653136"/>
            <a:ext cx="2555776" cy="191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s://i.pinimg.com/originals/72/06/25/720625830d3a96e950b7c8686e32b3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437112"/>
            <a:ext cx="284678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pics.photographer.ru/nonstop/pics/pictures/785/7854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876" y="4741066"/>
            <a:ext cx="2615367" cy="161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2435" y="333077"/>
            <a:ext cx="8424862" cy="6264275"/>
          </a:xfrm>
          <a:solidFill>
            <a:schemeClr val="bg1"/>
          </a:solidFill>
          <a:ln>
            <a:solidFill>
              <a:srgbClr val="FF0066"/>
            </a:solidFill>
            <a:miter lim="800000"/>
            <a:headEnd/>
            <a:tailEnd/>
          </a:ln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«Основы государственной культурной политики» </a:t>
            </a:r>
            <a:endParaRPr lang="ru-RU" b="1" dirty="0" smtClean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Российской Федерации от 24.12.2014 г. № 808 «Об утверждении Основ государственной культурной политики» </a:t>
            </a: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ru-RU" b="1" dirty="0" smtClean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государственной культурной политики до 2030 года»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Правительства РФ от </a:t>
            </a:r>
            <a:r>
              <a:rPr lang="ru-RU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29.02.2016 </a:t>
            </a:r>
            <a:endParaRPr lang="ru-RU" sz="280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326-р «Об утверждении Стратегии государственной культурной политики на период до 2030 года»</a:t>
            </a:r>
            <a:endParaRPr lang="ru-RU" alt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445223"/>
            <a:ext cx="1052505" cy="1007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333375"/>
            <a:ext cx="8424862" cy="6264275"/>
          </a:xfrm>
          <a:solidFill>
            <a:schemeClr val="bg1"/>
          </a:solidFill>
          <a:ln>
            <a:solidFill>
              <a:srgbClr val="FF0066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«Основ…» и «Стратегии…» свидетельствуют, что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высшая власть в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стране: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признает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государственном уровне Россию страной величайшей культуры, неисчерпаемого многовекового культурного наследия и творческого потенциала,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возводит культуру в ранг национальных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управленческом смысле нормативно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приравнивает культуру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одному из важнейших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параметров роста качества жизни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признает культуру сферой ресурсов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осуществления выхода страны на путь прорывного развития в условиях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новых вызовов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647" y="333375"/>
            <a:ext cx="525942" cy="575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333375"/>
            <a:ext cx="8424862" cy="6264275"/>
          </a:xfrm>
          <a:solidFill>
            <a:schemeClr val="bg1"/>
          </a:solidFill>
          <a:ln>
            <a:solidFill>
              <a:srgbClr val="FF0066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>
              <a:buFontTx/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«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Основах государственной культурной политики» 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недвусмысленно подчеркнуто, что в недавнем прошлом в нашей стране практически </a:t>
            </a:r>
            <a:r>
              <a:rPr lang="ru-RU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отсутствовали планомерные и последовательные инвестиции в человека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качественного обновления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личности.</a:t>
            </a:r>
          </a:p>
          <a:p>
            <a:pPr marL="0" indent="0" algn="ctr">
              <a:buFontTx/>
              <a:buNone/>
            </a:pP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Tx/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– практически возникшая  угроза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национального гуманитарного кризиса. </a:t>
            </a:r>
            <a:endParaRPr lang="ru-RU" alt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157192"/>
            <a:ext cx="2660618" cy="1241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6101</TotalTime>
  <Words>585</Words>
  <Application>Microsoft Office PowerPoint</Application>
  <PresentationFormat>Экран (4:3)</PresentationFormat>
  <Paragraphs>71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Оформление по умолчанию</vt:lpstr>
      <vt:lpstr>Капитал культуры как ресурс профессионального развития государственных гражданских служащих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Капитал культуры как ресурс профессионального развития государственных гражданских служащих</vt:lpstr>
    </vt:vector>
  </TitlesOfParts>
  <Company>Организация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АГЕНТСТВО ПО ОБРАЗОВАНИЮ РФ ГОСУДАРСТВЕННОЕ ОБРАЗОВАТЕЛЬНОЕ УЧРЕЖДЕНИЕ ВЫСШЕГО ПРОФЕССИОНАЛЬНОГО ОБРАЗОВАНИЯ ВОЛГО-ВЯТСКАЯ АКАДЕМИЯ ГОСУДАРСТВЕННОЙ СЛУЖБЫ ИНСТИТУТ ПОВЫШЕНИЯ КВАЛИФИКАЦИИ КАФЕДРА ИНФОРМАЦИОННОЙ ПОЛИТИКИ АРСЕНЬЕВА Т.И.</dc:title>
  <dc:creator>User</dc:creator>
  <cp:lastModifiedBy>Таня</cp:lastModifiedBy>
  <cp:revision>206</cp:revision>
  <dcterms:created xsi:type="dcterms:W3CDTF">2009-09-29T10:54:00Z</dcterms:created>
  <dcterms:modified xsi:type="dcterms:W3CDTF">2021-05-25T16:52:58Z</dcterms:modified>
</cp:coreProperties>
</file>